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2"/>
  </p:notesMasterIdLst>
  <p:sldIdLst>
    <p:sldId id="375" r:id="rId3"/>
    <p:sldId id="342" r:id="rId4"/>
    <p:sldId id="343" r:id="rId5"/>
    <p:sldId id="334" r:id="rId6"/>
    <p:sldId id="376" r:id="rId7"/>
    <p:sldId id="336" r:id="rId8"/>
    <p:sldId id="337" r:id="rId9"/>
    <p:sldId id="338" r:id="rId10"/>
    <p:sldId id="378" r:id="rId11"/>
    <p:sldId id="347" r:id="rId12"/>
    <p:sldId id="340" r:id="rId13"/>
    <p:sldId id="341" r:id="rId14"/>
    <p:sldId id="379" r:id="rId15"/>
    <p:sldId id="350" r:id="rId16"/>
    <p:sldId id="348" r:id="rId17"/>
    <p:sldId id="353" r:id="rId18"/>
    <p:sldId id="352" r:id="rId19"/>
    <p:sldId id="381" r:id="rId20"/>
    <p:sldId id="385" r:id="rId21"/>
    <p:sldId id="382" r:id="rId22"/>
    <p:sldId id="367" r:id="rId23"/>
    <p:sldId id="386" r:id="rId24"/>
    <p:sldId id="369" r:id="rId25"/>
    <p:sldId id="370" r:id="rId26"/>
    <p:sldId id="371" r:id="rId27"/>
    <p:sldId id="372" r:id="rId28"/>
    <p:sldId id="373" r:id="rId29"/>
    <p:sldId id="368" r:id="rId30"/>
    <p:sldId id="374" r:id="rId31"/>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7A7161"/>
    <a:srgbClr val="DEE4F7"/>
    <a:srgbClr val="857D7B"/>
    <a:srgbClr val="FFFFF5"/>
    <a:srgbClr val="898471"/>
    <a:srgbClr val="00465E"/>
    <a:srgbClr val="1F4E79"/>
    <a:srgbClr val="F0E2D5"/>
    <a:srgbClr val="EE81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39" autoAdjust="0"/>
    <p:restoredTop sz="94434" autoAdjust="0"/>
  </p:normalViewPr>
  <p:slideViewPr>
    <p:cSldViewPr snapToGrid="0">
      <p:cViewPr varScale="1">
        <p:scale>
          <a:sx n="57" d="100"/>
          <a:sy n="57" d="100"/>
        </p:scale>
        <p:origin x="942" y="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AF1CBC-5DC1-438E-BF7E-93F446DD67F9}" type="datetimeFigureOut">
              <a:rPr lang="pt-BR" smtClean="0"/>
              <a:t>05/10/2017</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552F41-C35B-480C-87F5-4A0D682A0F0A}" type="slidenum">
              <a:rPr lang="pt-BR" smtClean="0"/>
              <a:t>‹nº›</a:t>
            </a:fld>
            <a:endParaRPr lang="pt-BR"/>
          </a:p>
        </p:txBody>
      </p:sp>
    </p:spTree>
    <p:extLst>
      <p:ext uri="{BB962C8B-B14F-4D97-AF65-F5344CB8AC3E}">
        <p14:creationId xmlns:p14="http://schemas.microsoft.com/office/powerpoint/2010/main" val="3092480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smtClean="0">
                <a:solidFill>
                  <a:schemeClr val="tx1"/>
                </a:solidFill>
                <a:effectLst/>
                <a:latin typeface="+mn-lt"/>
                <a:ea typeface="+mn-ea"/>
                <a:cs typeface="+mn-cs"/>
              </a:rPr>
              <a:t>Então estamos aqui nesse </a:t>
            </a:r>
            <a:r>
              <a:rPr lang="pt-BR" sz="1200" kern="1200" dirty="0" err="1" smtClean="0">
                <a:solidFill>
                  <a:schemeClr val="tx1"/>
                </a:solidFill>
                <a:effectLst/>
                <a:latin typeface="+mn-lt"/>
                <a:ea typeface="+mn-ea"/>
                <a:cs typeface="+mn-cs"/>
              </a:rPr>
              <a:t>webinar</a:t>
            </a:r>
            <a:r>
              <a:rPr lang="pt-BR" sz="1200" kern="1200" dirty="0" smtClean="0">
                <a:solidFill>
                  <a:schemeClr val="tx1"/>
                </a:solidFill>
                <a:effectLst/>
                <a:latin typeface="+mn-lt"/>
                <a:ea typeface="+mn-ea"/>
                <a:cs typeface="+mn-cs"/>
              </a:rPr>
              <a:t> poderosíssimo do Ser Coach, e lembrando, não é, que o nosso programa Ser Coach é uma formação internacional de coach, uma formação de coach 100% online.  E a razão de eu estar aqui, eu já compartilhei com você, é compartilhar aí, os sete passos do processo de coach. Ah! Eu tenho uma notícia boa pra vocês... Quem ficar comigo até o final deste </a:t>
            </a:r>
            <a:r>
              <a:rPr lang="pt-BR" sz="1200" kern="1200" dirty="0" err="1" smtClean="0">
                <a:solidFill>
                  <a:schemeClr val="tx1"/>
                </a:solidFill>
                <a:effectLst/>
                <a:latin typeface="+mn-lt"/>
                <a:ea typeface="+mn-ea"/>
                <a:cs typeface="+mn-cs"/>
              </a:rPr>
              <a:t>webinário</a:t>
            </a:r>
            <a:r>
              <a:rPr lang="pt-BR" sz="1200" kern="1200" dirty="0" smtClean="0">
                <a:solidFill>
                  <a:schemeClr val="tx1"/>
                </a:solidFill>
                <a:effectLst/>
                <a:latin typeface="+mn-lt"/>
                <a:ea typeface="+mn-ea"/>
                <a:cs typeface="+mn-cs"/>
              </a:rPr>
              <a:t> vai ter uma surpresa, e essa surpresa é uma estratégia poderosa pra você se sentir mais seguro para ser o melhor coach que você pode ser. </a:t>
            </a:r>
            <a:r>
              <a:rPr lang="pt-BR" sz="1200" kern="1200" dirty="0" err="1" smtClean="0">
                <a:solidFill>
                  <a:schemeClr val="tx1"/>
                </a:solidFill>
                <a:effectLst/>
                <a:latin typeface="+mn-lt"/>
                <a:ea typeface="+mn-ea"/>
                <a:cs typeface="+mn-cs"/>
              </a:rPr>
              <a:t>Óh</a:t>
            </a:r>
            <a:r>
              <a:rPr lang="pt-BR" sz="1200" kern="1200" dirty="0" smtClean="0">
                <a:solidFill>
                  <a:schemeClr val="tx1"/>
                </a:solidFill>
                <a:effectLst/>
                <a:latin typeface="+mn-lt"/>
                <a:ea typeface="+mn-ea"/>
                <a:cs typeface="+mn-cs"/>
              </a:rPr>
              <a:t>! Presente. Ficou até o final você vai ter uma surpresa e eu acho que essa surpresa a gente chama de bônus ne. Não sei! </a:t>
            </a:r>
            <a:r>
              <a:rPr lang="pt-BR" sz="1200" kern="1200" dirty="0" err="1" smtClean="0">
                <a:solidFill>
                  <a:schemeClr val="tx1"/>
                </a:solidFill>
                <a:effectLst/>
                <a:latin typeface="+mn-lt"/>
                <a:ea typeface="+mn-ea"/>
                <a:cs typeface="+mn-cs"/>
              </a:rPr>
              <a:t>Ta</a:t>
            </a:r>
            <a:r>
              <a:rPr lang="pt-BR" sz="1200" kern="1200" dirty="0" smtClean="0">
                <a:solidFill>
                  <a:schemeClr val="tx1"/>
                </a:solidFill>
                <a:effectLst/>
                <a:latin typeface="+mn-lt"/>
                <a:ea typeface="+mn-ea"/>
                <a:cs typeface="+mn-cs"/>
              </a:rPr>
              <a:t> bom</a:t>
            </a:r>
            <a:endParaRPr lang="pt-BR" dirty="0"/>
          </a:p>
        </p:txBody>
      </p:sp>
      <p:sp>
        <p:nvSpPr>
          <p:cNvPr id="4" name="Espaço Reservado para Número de Slide 3"/>
          <p:cNvSpPr>
            <a:spLocks noGrp="1"/>
          </p:cNvSpPr>
          <p:nvPr>
            <p:ph type="sldNum" sz="quarter" idx="10"/>
          </p:nvPr>
        </p:nvSpPr>
        <p:spPr/>
        <p:txBody>
          <a:bodyPr/>
          <a:lstStyle/>
          <a:p>
            <a:fld id="{C0552F41-C35B-480C-87F5-4A0D682A0F0A}" type="slidenum">
              <a:rPr lang="pt-BR" smtClean="0"/>
              <a:t>3</a:t>
            </a:fld>
            <a:endParaRPr lang="pt-BR"/>
          </a:p>
        </p:txBody>
      </p:sp>
    </p:spTree>
    <p:extLst>
      <p:ext uri="{BB962C8B-B14F-4D97-AF65-F5344CB8AC3E}">
        <p14:creationId xmlns:p14="http://schemas.microsoft.com/office/powerpoint/2010/main" val="2835983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CCAFF685-EE5C-46EB-87BA-4446C2BE33CA}" type="datetimeFigureOut">
              <a:rPr lang="pt-BR" smtClean="0"/>
              <a:t>05/10/2017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28E646E-6749-4B9A-907A-3C1BA66C77D6}" type="slidenum">
              <a:rPr lang="pt-BR" smtClean="0"/>
              <a:t>‹nº›</a:t>
            </a:fld>
            <a:endParaRPr lang="pt-BR"/>
          </a:p>
        </p:txBody>
      </p:sp>
    </p:spTree>
    <p:extLst>
      <p:ext uri="{BB962C8B-B14F-4D97-AF65-F5344CB8AC3E}">
        <p14:creationId xmlns:p14="http://schemas.microsoft.com/office/powerpoint/2010/main" val="21338141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CCAFF685-EE5C-46EB-87BA-4446C2BE33CA}" type="datetimeFigureOut">
              <a:rPr lang="pt-BR" smtClean="0"/>
              <a:t>05/10/2017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28E646E-6749-4B9A-907A-3C1BA66C77D6}" type="slidenum">
              <a:rPr lang="pt-BR" smtClean="0"/>
              <a:t>‹nº›</a:t>
            </a:fld>
            <a:endParaRPr lang="pt-BR"/>
          </a:p>
        </p:txBody>
      </p:sp>
    </p:spTree>
    <p:extLst>
      <p:ext uri="{BB962C8B-B14F-4D97-AF65-F5344CB8AC3E}">
        <p14:creationId xmlns:p14="http://schemas.microsoft.com/office/powerpoint/2010/main" val="1074762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CCAFF685-EE5C-46EB-87BA-4446C2BE33CA}" type="datetimeFigureOut">
              <a:rPr lang="pt-BR" smtClean="0"/>
              <a:t>05/10/2017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28E646E-6749-4B9A-907A-3C1BA66C77D6}" type="slidenum">
              <a:rPr lang="pt-BR" smtClean="0"/>
              <a:t>‹nº›</a:t>
            </a:fld>
            <a:endParaRPr lang="pt-BR"/>
          </a:p>
        </p:txBody>
      </p:sp>
    </p:spTree>
    <p:extLst>
      <p:ext uri="{BB962C8B-B14F-4D97-AF65-F5344CB8AC3E}">
        <p14:creationId xmlns:p14="http://schemas.microsoft.com/office/powerpoint/2010/main" val="2458700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439068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E258285D-4DCB-46EB-8DDB-B5C5C0CD2888}" type="datetimeFigureOut">
              <a:rPr lang="pt-BR" smtClean="0"/>
              <a:t>05/10/2017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76860CB-5F80-427B-9AE5-7D3BCBDD1972}" type="slidenum">
              <a:rPr lang="pt-BR" smtClean="0"/>
              <a:t>‹nº›</a:t>
            </a:fld>
            <a:endParaRPr lang="pt-BR"/>
          </a:p>
        </p:txBody>
      </p:sp>
    </p:spTree>
    <p:extLst>
      <p:ext uri="{BB962C8B-B14F-4D97-AF65-F5344CB8AC3E}">
        <p14:creationId xmlns:p14="http://schemas.microsoft.com/office/powerpoint/2010/main" val="7998611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258285D-4DCB-46EB-8DDB-B5C5C0CD2888}" type="datetimeFigureOut">
              <a:rPr lang="pt-BR" smtClean="0"/>
              <a:t>05/10/2017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76860CB-5F80-427B-9AE5-7D3BCBDD1972}" type="slidenum">
              <a:rPr lang="pt-BR" smtClean="0"/>
              <a:t>‹nº›</a:t>
            </a:fld>
            <a:endParaRPr lang="pt-BR"/>
          </a:p>
        </p:txBody>
      </p:sp>
    </p:spTree>
    <p:extLst>
      <p:ext uri="{BB962C8B-B14F-4D97-AF65-F5344CB8AC3E}">
        <p14:creationId xmlns:p14="http://schemas.microsoft.com/office/powerpoint/2010/main" val="17865776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E258285D-4DCB-46EB-8DDB-B5C5C0CD2888}" type="datetimeFigureOut">
              <a:rPr lang="pt-BR" smtClean="0"/>
              <a:t>05/10/2017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76860CB-5F80-427B-9AE5-7D3BCBDD1972}" type="slidenum">
              <a:rPr lang="pt-BR" smtClean="0"/>
              <a:t>‹nº›</a:t>
            </a:fld>
            <a:endParaRPr lang="pt-BR"/>
          </a:p>
        </p:txBody>
      </p:sp>
    </p:spTree>
    <p:extLst>
      <p:ext uri="{BB962C8B-B14F-4D97-AF65-F5344CB8AC3E}">
        <p14:creationId xmlns:p14="http://schemas.microsoft.com/office/powerpoint/2010/main" val="2398767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E258285D-4DCB-46EB-8DDB-B5C5C0CD2888}" type="datetimeFigureOut">
              <a:rPr lang="pt-BR" smtClean="0"/>
              <a:t>05/10/2017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76860CB-5F80-427B-9AE5-7D3BCBDD1972}" type="slidenum">
              <a:rPr lang="pt-BR" smtClean="0"/>
              <a:t>‹nº›</a:t>
            </a:fld>
            <a:endParaRPr lang="pt-BR"/>
          </a:p>
        </p:txBody>
      </p:sp>
    </p:spTree>
    <p:extLst>
      <p:ext uri="{BB962C8B-B14F-4D97-AF65-F5344CB8AC3E}">
        <p14:creationId xmlns:p14="http://schemas.microsoft.com/office/powerpoint/2010/main" val="14694137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E258285D-4DCB-46EB-8DDB-B5C5C0CD2888}" type="datetimeFigureOut">
              <a:rPr lang="pt-BR" smtClean="0"/>
              <a:t>05/10/2017</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F76860CB-5F80-427B-9AE5-7D3BCBDD1972}" type="slidenum">
              <a:rPr lang="pt-BR" smtClean="0"/>
              <a:t>‹nº›</a:t>
            </a:fld>
            <a:endParaRPr lang="pt-BR"/>
          </a:p>
        </p:txBody>
      </p:sp>
    </p:spTree>
    <p:extLst>
      <p:ext uri="{BB962C8B-B14F-4D97-AF65-F5344CB8AC3E}">
        <p14:creationId xmlns:p14="http://schemas.microsoft.com/office/powerpoint/2010/main" val="1069165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E258285D-4DCB-46EB-8DDB-B5C5C0CD2888}" type="datetimeFigureOut">
              <a:rPr lang="pt-BR" smtClean="0"/>
              <a:t>05/10/2017</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F76860CB-5F80-427B-9AE5-7D3BCBDD1972}" type="slidenum">
              <a:rPr lang="pt-BR" smtClean="0"/>
              <a:t>‹nº›</a:t>
            </a:fld>
            <a:endParaRPr lang="pt-BR"/>
          </a:p>
        </p:txBody>
      </p:sp>
    </p:spTree>
    <p:extLst>
      <p:ext uri="{BB962C8B-B14F-4D97-AF65-F5344CB8AC3E}">
        <p14:creationId xmlns:p14="http://schemas.microsoft.com/office/powerpoint/2010/main" val="25640181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E258285D-4DCB-46EB-8DDB-B5C5C0CD2888}" type="datetimeFigureOut">
              <a:rPr lang="pt-BR" smtClean="0"/>
              <a:t>05/10/2017</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F76860CB-5F80-427B-9AE5-7D3BCBDD1972}" type="slidenum">
              <a:rPr lang="pt-BR" smtClean="0"/>
              <a:t>‹nº›</a:t>
            </a:fld>
            <a:endParaRPr lang="pt-BR"/>
          </a:p>
        </p:txBody>
      </p:sp>
    </p:spTree>
    <p:extLst>
      <p:ext uri="{BB962C8B-B14F-4D97-AF65-F5344CB8AC3E}">
        <p14:creationId xmlns:p14="http://schemas.microsoft.com/office/powerpoint/2010/main" val="113193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CCAFF685-EE5C-46EB-87BA-4446C2BE33CA}" type="datetimeFigureOut">
              <a:rPr lang="pt-BR" smtClean="0"/>
              <a:t>05/10/2017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28E646E-6749-4B9A-907A-3C1BA66C77D6}" type="slidenum">
              <a:rPr lang="pt-BR" smtClean="0"/>
              <a:t>‹nº›</a:t>
            </a:fld>
            <a:endParaRPr lang="pt-BR"/>
          </a:p>
        </p:txBody>
      </p:sp>
    </p:spTree>
    <p:extLst>
      <p:ext uri="{BB962C8B-B14F-4D97-AF65-F5344CB8AC3E}">
        <p14:creationId xmlns:p14="http://schemas.microsoft.com/office/powerpoint/2010/main" val="209826386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E258285D-4DCB-46EB-8DDB-B5C5C0CD2888}" type="datetimeFigureOut">
              <a:rPr lang="pt-BR" smtClean="0"/>
              <a:t>05/10/2017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76860CB-5F80-427B-9AE5-7D3BCBDD1972}" type="slidenum">
              <a:rPr lang="pt-BR" smtClean="0"/>
              <a:t>‹nº›</a:t>
            </a:fld>
            <a:endParaRPr lang="pt-BR"/>
          </a:p>
        </p:txBody>
      </p:sp>
    </p:spTree>
    <p:extLst>
      <p:ext uri="{BB962C8B-B14F-4D97-AF65-F5344CB8AC3E}">
        <p14:creationId xmlns:p14="http://schemas.microsoft.com/office/powerpoint/2010/main" val="25484229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E258285D-4DCB-46EB-8DDB-B5C5C0CD2888}" type="datetimeFigureOut">
              <a:rPr lang="pt-BR" smtClean="0"/>
              <a:t>05/10/2017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76860CB-5F80-427B-9AE5-7D3BCBDD1972}" type="slidenum">
              <a:rPr lang="pt-BR" smtClean="0"/>
              <a:t>‹nº›</a:t>
            </a:fld>
            <a:endParaRPr lang="pt-BR"/>
          </a:p>
        </p:txBody>
      </p:sp>
    </p:spTree>
    <p:extLst>
      <p:ext uri="{BB962C8B-B14F-4D97-AF65-F5344CB8AC3E}">
        <p14:creationId xmlns:p14="http://schemas.microsoft.com/office/powerpoint/2010/main" val="36444048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258285D-4DCB-46EB-8DDB-B5C5C0CD2888}" type="datetimeFigureOut">
              <a:rPr lang="pt-BR" smtClean="0"/>
              <a:t>05/10/2017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76860CB-5F80-427B-9AE5-7D3BCBDD1972}" type="slidenum">
              <a:rPr lang="pt-BR" smtClean="0"/>
              <a:t>‹nº›</a:t>
            </a:fld>
            <a:endParaRPr lang="pt-BR"/>
          </a:p>
        </p:txBody>
      </p:sp>
    </p:spTree>
    <p:extLst>
      <p:ext uri="{BB962C8B-B14F-4D97-AF65-F5344CB8AC3E}">
        <p14:creationId xmlns:p14="http://schemas.microsoft.com/office/powerpoint/2010/main" val="21958098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258285D-4DCB-46EB-8DDB-B5C5C0CD2888}" type="datetimeFigureOut">
              <a:rPr lang="pt-BR" smtClean="0"/>
              <a:t>05/10/2017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76860CB-5F80-427B-9AE5-7D3BCBDD1972}" type="slidenum">
              <a:rPr lang="pt-BR" smtClean="0"/>
              <a:t>‹nº›</a:t>
            </a:fld>
            <a:endParaRPr lang="pt-BR"/>
          </a:p>
        </p:txBody>
      </p:sp>
    </p:spTree>
    <p:extLst>
      <p:ext uri="{BB962C8B-B14F-4D97-AF65-F5344CB8AC3E}">
        <p14:creationId xmlns:p14="http://schemas.microsoft.com/office/powerpoint/2010/main" val="3180092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CCAFF685-EE5C-46EB-87BA-4446C2BE33CA}" type="datetimeFigureOut">
              <a:rPr lang="pt-BR" smtClean="0"/>
              <a:t>05/10/2017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28E646E-6749-4B9A-907A-3C1BA66C77D6}" type="slidenum">
              <a:rPr lang="pt-BR" smtClean="0"/>
              <a:t>‹nº›</a:t>
            </a:fld>
            <a:endParaRPr lang="pt-BR"/>
          </a:p>
        </p:txBody>
      </p:sp>
    </p:spTree>
    <p:extLst>
      <p:ext uri="{BB962C8B-B14F-4D97-AF65-F5344CB8AC3E}">
        <p14:creationId xmlns:p14="http://schemas.microsoft.com/office/powerpoint/2010/main" val="1105770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CCAFF685-EE5C-46EB-87BA-4446C2BE33CA}" type="datetimeFigureOut">
              <a:rPr lang="pt-BR" smtClean="0"/>
              <a:t>05/10/2017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28E646E-6749-4B9A-907A-3C1BA66C77D6}" type="slidenum">
              <a:rPr lang="pt-BR" smtClean="0"/>
              <a:t>‹nº›</a:t>
            </a:fld>
            <a:endParaRPr lang="pt-BR"/>
          </a:p>
        </p:txBody>
      </p:sp>
    </p:spTree>
    <p:extLst>
      <p:ext uri="{BB962C8B-B14F-4D97-AF65-F5344CB8AC3E}">
        <p14:creationId xmlns:p14="http://schemas.microsoft.com/office/powerpoint/2010/main" val="3345050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CCAFF685-EE5C-46EB-87BA-4446C2BE33CA}" type="datetimeFigureOut">
              <a:rPr lang="pt-BR" smtClean="0"/>
              <a:t>05/10/2017</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528E646E-6749-4B9A-907A-3C1BA66C77D6}" type="slidenum">
              <a:rPr lang="pt-BR" smtClean="0"/>
              <a:t>‹nº›</a:t>
            </a:fld>
            <a:endParaRPr lang="pt-BR"/>
          </a:p>
        </p:txBody>
      </p:sp>
    </p:spTree>
    <p:extLst>
      <p:ext uri="{BB962C8B-B14F-4D97-AF65-F5344CB8AC3E}">
        <p14:creationId xmlns:p14="http://schemas.microsoft.com/office/powerpoint/2010/main" val="606402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CCAFF685-EE5C-46EB-87BA-4446C2BE33CA}" type="datetimeFigureOut">
              <a:rPr lang="pt-BR" smtClean="0"/>
              <a:t>05/10/2017</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528E646E-6749-4B9A-907A-3C1BA66C77D6}" type="slidenum">
              <a:rPr lang="pt-BR" smtClean="0"/>
              <a:t>‹nº›</a:t>
            </a:fld>
            <a:endParaRPr lang="pt-BR"/>
          </a:p>
        </p:txBody>
      </p:sp>
    </p:spTree>
    <p:extLst>
      <p:ext uri="{BB962C8B-B14F-4D97-AF65-F5344CB8AC3E}">
        <p14:creationId xmlns:p14="http://schemas.microsoft.com/office/powerpoint/2010/main" val="1156057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CCAFF685-EE5C-46EB-87BA-4446C2BE33CA}" type="datetimeFigureOut">
              <a:rPr lang="pt-BR" smtClean="0"/>
              <a:t>05/10/2017</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528E646E-6749-4B9A-907A-3C1BA66C77D6}" type="slidenum">
              <a:rPr lang="pt-BR" smtClean="0"/>
              <a:t>‹nº›</a:t>
            </a:fld>
            <a:endParaRPr lang="pt-BR"/>
          </a:p>
        </p:txBody>
      </p:sp>
    </p:spTree>
    <p:extLst>
      <p:ext uri="{BB962C8B-B14F-4D97-AF65-F5344CB8AC3E}">
        <p14:creationId xmlns:p14="http://schemas.microsoft.com/office/powerpoint/2010/main" val="4290554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CCAFF685-EE5C-46EB-87BA-4446C2BE33CA}" type="datetimeFigureOut">
              <a:rPr lang="pt-BR" smtClean="0"/>
              <a:t>05/10/2017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28E646E-6749-4B9A-907A-3C1BA66C77D6}" type="slidenum">
              <a:rPr lang="pt-BR" smtClean="0"/>
              <a:t>‹nº›</a:t>
            </a:fld>
            <a:endParaRPr lang="pt-BR"/>
          </a:p>
        </p:txBody>
      </p:sp>
    </p:spTree>
    <p:extLst>
      <p:ext uri="{BB962C8B-B14F-4D97-AF65-F5344CB8AC3E}">
        <p14:creationId xmlns:p14="http://schemas.microsoft.com/office/powerpoint/2010/main" val="2612831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CCAFF685-EE5C-46EB-87BA-4446C2BE33CA}" type="datetimeFigureOut">
              <a:rPr lang="pt-BR" smtClean="0"/>
              <a:t>05/10/2017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28E646E-6749-4B9A-907A-3C1BA66C77D6}" type="slidenum">
              <a:rPr lang="pt-BR" smtClean="0"/>
              <a:t>‹nº›</a:t>
            </a:fld>
            <a:endParaRPr lang="pt-BR"/>
          </a:p>
        </p:txBody>
      </p:sp>
    </p:spTree>
    <p:extLst>
      <p:ext uri="{BB962C8B-B14F-4D97-AF65-F5344CB8AC3E}">
        <p14:creationId xmlns:p14="http://schemas.microsoft.com/office/powerpoint/2010/main" val="599740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Imagem 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AFF685-EE5C-46EB-87BA-4446C2BE33CA}" type="datetimeFigureOut">
              <a:rPr lang="pt-BR" smtClean="0"/>
              <a:t>05/10/2017</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8E646E-6749-4B9A-907A-3C1BA66C77D6}" type="slidenum">
              <a:rPr lang="pt-BR" smtClean="0"/>
              <a:t>‹nº›</a:t>
            </a:fld>
            <a:endParaRPr lang="pt-BR"/>
          </a:p>
        </p:txBody>
      </p:sp>
    </p:spTree>
    <p:extLst>
      <p:ext uri="{BB962C8B-B14F-4D97-AF65-F5344CB8AC3E}">
        <p14:creationId xmlns:p14="http://schemas.microsoft.com/office/powerpoint/2010/main" val="27382725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58285D-4DCB-46EB-8DDB-B5C5C0CD2888}" type="datetimeFigureOut">
              <a:rPr lang="pt-BR" smtClean="0"/>
              <a:t>05/10/2017</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6860CB-5F80-427B-9AE5-7D3BCBDD1972}" type="slidenum">
              <a:rPr lang="pt-BR" smtClean="0"/>
              <a:t>‹nº›</a:t>
            </a:fld>
            <a:endParaRPr lang="pt-BR"/>
          </a:p>
        </p:txBody>
      </p:sp>
    </p:spTree>
    <p:extLst>
      <p:ext uri="{BB962C8B-B14F-4D97-AF65-F5344CB8AC3E}">
        <p14:creationId xmlns:p14="http://schemas.microsoft.com/office/powerpoint/2010/main" val="20567533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924273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49639" y="1924810"/>
            <a:ext cx="11010900" cy="3303173"/>
          </a:xfrm>
        </p:spPr>
        <p:txBody>
          <a:bodyPr>
            <a:noAutofit/>
          </a:bodyPr>
          <a:lstStyle/>
          <a:p>
            <a:pPr>
              <a:lnSpc>
                <a:spcPct val="100000"/>
              </a:lnSpc>
            </a:pPr>
            <a:r>
              <a:rPr lang="pt-BR" sz="2400" dirty="0"/>
              <a:t>E com o processo de </a:t>
            </a:r>
            <a:r>
              <a:rPr lang="pt-BR" sz="2400" i="1" dirty="0"/>
              <a:t>Coaching</a:t>
            </a:r>
            <a:r>
              <a:rPr lang="pt-BR" sz="2400" dirty="0"/>
              <a:t> e com esses sete passos que eu vou falar em seguida, você pudesse se tornar uma pessoa melhor, um coach melhor, ou um pai melhor, um filho melhor</a:t>
            </a:r>
            <a:r>
              <a:rPr lang="pt-BR" sz="2400" dirty="0" smtClean="0"/>
              <a:t>?</a:t>
            </a:r>
            <a:endParaRPr lang="pt-BR" sz="2400" dirty="0"/>
          </a:p>
          <a:p>
            <a:pPr>
              <a:lnSpc>
                <a:spcPct val="100000"/>
              </a:lnSpc>
            </a:pPr>
            <a:r>
              <a:rPr lang="pt-BR" sz="2400" dirty="0"/>
              <a:t>Como seria se o processo de </a:t>
            </a:r>
            <a:r>
              <a:rPr lang="pt-BR" sz="2400" i="1" dirty="0"/>
              <a:t>Coaching</a:t>
            </a:r>
            <a:r>
              <a:rPr lang="pt-BR" sz="2400" dirty="0"/>
              <a:t> verdadeiramente fosse uma corrente filosófica do bem pra aglutinar pessoas, pra conectar pessoas, pra ajudar famílias, pais, filhos, relacionamentos, serem melhores? </a:t>
            </a:r>
          </a:p>
          <a:p>
            <a:pPr>
              <a:lnSpc>
                <a:spcPct val="100000"/>
              </a:lnSpc>
            </a:pPr>
            <a:r>
              <a:rPr lang="pt-BR" sz="2400" dirty="0"/>
              <a:t>Como seria? Imagine isso... Imagine, o mundo com pessoas com mais conexão, com mais amor. Imagina a sua casa, a sua família </a:t>
            </a:r>
            <a:r>
              <a:rPr lang="pt-BR" sz="2400" dirty="0" smtClean="0"/>
              <a:t>assim</a:t>
            </a:r>
            <a:r>
              <a:rPr lang="pt-BR" sz="2400" dirty="0"/>
              <a:t>.</a:t>
            </a:r>
          </a:p>
        </p:txBody>
      </p:sp>
      <p:sp>
        <p:nvSpPr>
          <p:cNvPr id="4" name="Título 1"/>
          <p:cNvSpPr txBox="1">
            <a:spLocks/>
          </p:cNvSpPr>
          <p:nvPr/>
        </p:nvSpPr>
        <p:spPr>
          <a:xfrm>
            <a:off x="149639" y="71023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4000" b="1" dirty="0" smtClean="0">
                <a:solidFill>
                  <a:srgbClr val="00465E"/>
                </a:solidFill>
                <a:latin typeface="+mn-lt"/>
                <a:ea typeface="+mn-ea"/>
                <a:cs typeface="+mn-cs"/>
              </a:rPr>
              <a:t>COMO SERIA SE...</a:t>
            </a:r>
            <a:endParaRPr lang="pt-BR" sz="4000" b="1" dirty="0">
              <a:solidFill>
                <a:srgbClr val="00465E"/>
              </a:solidFill>
              <a:latin typeface="+mn-lt"/>
              <a:ea typeface="+mn-ea"/>
              <a:cs typeface="+mn-cs"/>
            </a:endParaRPr>
          </a:p>
        </p:txBody>
      </p:sp>
    </p:spTree>
    <p:extLst>
      <p:ext uri="{BB962C8B-B14F-4D97-AF65-F5344CB8AC3E}">
        <p14:creationId xmlns:p14="http://schemas.microsoft.com/office/powerpoint/2010/main" val="12388172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764361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rcRect r="30847" b="77196"/>
          <a:stretch>
            <a:fillRect/>
          </a:stretch>
        </p:blipFill>
        <p:spPr bwMode="auto">
          <a:xfrm>
            <a:off x="79375" y="111125"/>
            <a:ext cx="8393113"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m 5"/>
          <p:cNvPicPr>
            <a:picLocks noChangeAspect="1"/>
          </p:cNvPicPr>
          <p:nvPr/>
        </p:nvPicPr>
        <p:blipFill>
          <a:blip r:embed="rId3" cstate="print">
            <a:extLst>
              <a:ext uri="{28A0092B-C50C-407E-A947-70E740481C1C}">
                <a14:useLocalDpi xmlns:a14="http://schemas.microsoft.com/office/drawing/2010/main" val="0"/>
              </a:ext>
            </a:extLst>
          </a:blip>
          <a:srcRect t="22804" r="31441" b="67461"/>
          <a:stretch>
            <a:fillRect/>
          </a:stretch>
        </p:blipFill>
        <p:spPr bwMode="auto">
          <a:xfrm>
            <a:off x="79375" y="1628775"/>
            <a:ext cx="83216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rcRect t="32539" r="31441" b="54478"/>
          <a:stretch>
            <a:fillRect/>
          </a:stretch>
        </p:blipFill>
        <p:spPr bwMode="auto">
          <a:xfrm>
            <a:off x="79375" y="2276475"/>
            <a:ext cx="8321675"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rcRect t="45522" r="31441" b="28513"/>
          <a:stretch>
            <a:fillRect/>
          </a:stretch>
        </p:blipFill>
        <p:spPr bwMode="auto">
          <a:xfrm>
            <a:off x="79375" y="3141663"/>
            <a:ext cx="8321675"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m 8"/>
          <p:cNvPicPr>
            <a:picLocks noChangeAspect="1"/>
          </p:cNvPicPr>
          <p:nvPr/>
        </p:nvPicPr>
        <p:blipFill>
          <a:blip r:embed="rId3" cstate="print">
            <a:extLst>
              <a:ext uri="{28A0092B-C50C-407E-A947-70E740481C1C}">
                <a14:useLocalDpi xmlns:a14="http://schemas.microsoft.com/office/drawing/2010/main" val="0"/>
              </a:ext>
            </a:extLst>
          </a:blip>
          <a:srcRect t="71487" r="31441" b="19858"/>
          <a:stretch>
            <a:fillRect/>
          </a:stretch>
        </p:blipFill>
        <p:spPr bwMode="auto">
          <a:xfrm>
            <a:off x="79375" y="4868863"/>
            <a:ext cx="83216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m 9"/>
          <p:cNvPicPr>
            <a:picLocks noChangeAspect="1"/>
          </p:cNvPicPr>
          <p:nvPr/>
        </p:nvPicPr>
        <p:blipFill>
          <a:blip r:embed="rId3" cstate="print">
            <a:extLst>
              <a:ext uri="{28A0092B-C50C-407E-A947-70E740481C1C}">
                <a14:useLocalDpi xmlns:a14="http://schemas.microsoft.com/office/drawing/2010/main" val="0"/>
              </a:ext>
            </a:extLst>
          </a:blip>
          <a:srcRect t="80142" r="31441" b="10121"/>
          <a:stretch>
            <a:fillRect/>
          </a:stretch>
        </p:blipFill>
        <p:spPr bwMode="auto">
          <a:xfrm>
            <a:off x="79375" y="5445125"/>
            <a:ext cx="83216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m 10"/>
          <p:cNvPicPr>
            <a:picLocks noChangeAspect="1"/>
          </p:cNvPicPr>
          <p:nvPr/>
        </p:nvPicPr>
        <p:blipFill>
          <a:blip r:embed="rId3" cstate="print">
            <a:extLst>
              <a:ext uri="{28A0092B-C50C-407E-A947-70E740481C1C}">
                <a14:useLocalDpi xmlns:a14="http://schemas.microsoft.com/office/drawing/2010/main" val="0"/>
              </a:ext>
            </a:extLst>
          </a:blip>
          <a:srcRect t="89879" r="31441" b="-2"/>
          <a:stretch>
            <a:fillRect/>
          </a:stretch>
        </p:blipFill>
        <p:spPr bwMode="auto">
          <a:xfrm>
            <a:off x="79375" y="6092825"/>
            <a:ext cx="8321675"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ítulo 1"/>
          <p:cNvSpPr txBox="1">
            <a:spLocks/>
          </p:cNvSpPr>
          <p:nvPr/>
        </p:nvSpPr>
        <p:spPr bwMode="auto">
          <a:xfrm>
            <a:off x="6319838" y="629829"/>
            <a:ext cx="5797550"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lnSpc>
                <a:spcPct val="90000"/>
              </a:lnSpc>
            </a:pPr>
            <a:r>
              <a:rPr lang="pt-BR" altLang="pt-BR" sz="4600" b="1" dirty="0">
                <a:solidFill>
                  <a:srgbClr val="1F4E79"/>
                </a:solidFill>
                <a:ea typeface="Calibri" panose="020F0502020204030204" pitchFamily="34" charset="0"/>
                <a:cs typeface="Calibri" panose="020F0502020204030204" pitchFamily="34" charset="0"/>
              </a:rPr>
              <a:t>Estrutura Básica de uma Sessão</a:t>
            </a:r>
          </a:p>
        </p:txBody>
      </p:sp>
      <p:sp>
        <p:nvSpPr>
          <p:cNvPr id="13" name="Triângulo isósceles 12"/>
          <p:cNvSpPr/>
          <p:nvPr/>
        </p:nvSpPr>
        <p:spPr>
          <a:xfrm>
            <a:off x="9718675" y="2078038"/>
            <a:ext cx="1081088" cy="620712"/>
          </a:xfrm>
          <a:prstGeom prst="triangle">
            <a:avLst/>
          </a:prstGeom>
          <a:solidFill>
            <a:srgbClr val="E53A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sp>
        <p:nvSpPr>
          <p:cNvPr id="14" name="Triângulo isósceles 13"/>
          <p:cNvSpPr/>
          <p:nvPr/>
        </p:nvSpPr>
        <p:spPr>
          <a:xfrm rot="3145489">
            <a:off x="10891044" y="2523331"/>
            <a:ext cx="1079500" cy="681038"/>
          </a:xfrm>
          <a:prstGeom prst="triangle">
            <a:avLst/>
          </a:prstGeom>
          <a:solidFill>
            <a:srgbClr val="F08A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sp>
        <p:nvSpPr>
          <p:cNvPr id="15" name="Triângulo isósceles 14"/>
          <p:cNvSpPr/>
          <p:nvPr/>
        </p:nvSpPr>
        <p:spPr>
          <a:xfrm rot="6093481">
            <a:off x="11214894" y="3663157"/>
            <a:ext cx="1044575" cy="719137"/>
          </a:xfrm>
          <a:prstGeom prst="triangle">
            <a:avLst/>
          </a:prstGeom>
          <a:solidFill>
            <a:srgbClr val="DFE0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sp>
        <p:nvSpPr>
          <p:cNvPr id="16" name="Triângulo isósceles 15"/>
          <p:cNvSpPr/>
          <p:nvPr/>
        </p:nvSpPr>
        <p:spPr>
          <a:xfrm rot="9167418">
            <a:off x="10280650" y="4586288"/>
            <a:ext cx="1235075" cy="719137"/>
          </a:xfrm>
          <a:prstGeom prst="triangle">
            <a:avLst/>
          </a:prstGeom>
          <a:solidFill>
            <a:srgbClr val="70B3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sp>
        <p:nvSpPr>
          <p:cNvPr id="17" name="Triângulo isósceles 16"/>
          <p:cNvSpPr/>
          <p:nvPr/>
        </p:nvSpPr>
        <p:spPr>
          <a:xfrm rot="12364909">
            <a:off x="9013825" y="4557713"/>
            <a:ext cx="1231900" cy="719137"/>
          </a:xfrm>
          <a:prstGeom prst="triangle">
            <a:avLst/>
          </a:prstGeom>
          <a:solidFill>
            <a:srgbClr val="61BCC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sp>
        <p:nvSpPr>
          <p:cNvPr id="18" name="Triângulo isósceles 17"/>
          <p:cNvSpPr/>
          <p:nvPr/>
        </p:nvSpPr>
        <p:spPr>
          <a:xfrm rot="15464627">
            <a:off x="8262938" y="3651250"/>
            <a:ext cx="1106488" cy="719137"/>
          </a:xfrm>
          <a:prstGeom prst="triangle">
            <a:avLst/>
          </a:prstGeom>
          <a:solidFill>
            <a:srgbClr val="41619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sp>
        <p:nvSpPr>
          <p:cNvPr id="19" name="Triângulo isósceles 18"/>
          <p:cNvSpPr/>
          <p:nvPr/>
        </p:nvSpPr>
        <p:spPr>
          <a:xfrm rot="18513456">
            <a:off x="8538369" y="2515394"/>
            <a:ext cx="1120775" cy="719137"/>
          </a:xfrm>
          <a:prstGeom prst="triangle">
            <a:avLst/>
          </a:prstGeom>
          <a:solidFill>
            <a:srgbClr val="8F41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sp>
        <p:nvSpPr>
          <p:cNvPr id="20" name="Elipse 19"/>
          <p:cNvSpPr/>
          <p:nvPr/>
        </p:nvSpPr>
        <p:spPr>
          <a:xfrm>
            <a:off x="8999538" y="2541588"/>
            <a:ext cx="2520950" cy="233045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pic>
        <p:nvPicPr>
          <p:cNvPr id="21" name="Imagem 20"/>
          <p:cNvPicPr>
            <a:picLocks noChangeAspect="1"/>
          </p:cNvPicPr>
          <p:nvPr/>
        </p:nvPicPr>
        <p:blipFill>
          <a:blip r:embed="rId4">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9218613" y="2803525"/>
            <a:ext cx="1987550"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Imagem 2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199688" y="2174875"/>
            <a:ext cx="1222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Imagem 2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3022260">
            <a:off x="11327607" y="2724944"/>
            <a:ext cx="2413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Imagem 23"/>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6258991">
            <a:off x="11484769" y="3844132"/>
            <a:ext cx="350837"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Imagem 24"/>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8978172">
            <a:off x="10715625" y="4787900"/>
            <a:ext cx="3635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Imagem 25"/>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2609369">
            <a:off x="9478963" y="4772025"/>
            <a:ext cx="2984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Imagem 2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15759928">
            <a:off x="8682037" y="3884613"/>
            <a:ext cx="3667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Imagem 2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18741219">
            <a:off x="8932069" y="2785269"/>
            <a:ext cx="390525"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etângulo 37"/>
          <p:cNvSpPr/>
          <p:nvPr/>
        </p:nvSpPr>
        <p:spPr>
          <a:xfrm>
            <a:off x="-5" y="0"/>
            <a:ext cx="12192003" cy="481529"/>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aseline="30000" dirty="0" smtClean="0">
              <a:solidFill>
                <a:srgbClr val="000000"/>
              </a:solidFill>
              <a:effectLst>
                <a:outerShdw blurRad="50800" dist="50800" dir="5400000" algn="ctr" rotWithShape="0">
                  <a:srgbClr val="000000"/>
                </a:outerShdw>
              </a:effectLst>
            </a:endParaRPr>
          </a:p>
        </p:txBody>
      </p:sp>
      <p:pic>
        <p:nvPicPr>
          <p:cNvPr id="39" name="Imagem 3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754126" y="111330"/>
            <a:ext cx="2055227" cy="277292"/>
          </a:xfrm>
          <a:prstGeom prst="rect">
            <a:avLst/>
          </a:prstGeom>
        </p:spPr>
      </p:pic>
      <p:pic>
        <p:nvPicPr>
          <p:cNvPr id="40" name="Imagem 3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966234" y="97303"/>
            <a:ext cx="1068883" cy="283073"/>
          </a:xfrm>
          <a:prstGeom prst="rect">
            <a:avLst/>
          </a:prstGeom>
        </p:spPr>
      </p:pic>
    </p:spTree>
    <p:extLst>
      <p:ext uri="{BB962C8B-B14F-4D97-AF65-F5344CB8AC3E}">
        <p14:creationId xmlns:p14="http://schemas.microsoft.com/office/powerpoint/2010/main" val="1866886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par>
                                <p:cTn id="30" presetID="10"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par>
                                <p:cTn id="41" presetID="10" presetClass="entr" presetSubtype="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par>
                                <p:cTn id="52" presetID="10" presetClass="entr" presetSubtype="0" fill="hold" nodeType="with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500"/>
                                        <p:tgtEl>
                                          <p:spTgt spid="8"/>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500"/>
                                        <p:tgtEl>
                                          <p:spTgt spid="2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childTnLst>
                                </p:cTn>
                              </p:par>
                              <p:par>
                                <p:cTn id="63" presetID="10" presetClass="entr" presetSubtype="0" fill="hold" nodeType="with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fade">
                                      <p:cBhvr>
                                        <p:cTn id="65" dur="500"/>
                                        <p:tgtEl>
                                          <p:spTgt spid="7"/>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500"/>
                                        <p:tgtEl>
                                          <p:spTgt spid="2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500"/>
                                        <p:tgtEl>
                                          <p:spTgt spid="18"/>
                                        </p:tgtEl>
                                      </p:cBhvr>
                                    </p:animEffect>
                                  </p:childTnLst>
                                </p:cTn>
                              </p:par>
                              <p:par>
                                <p:cTn id="74" presetID="10" presetClass="entr" presetSubtype="0" fill="hold" nodeType="withEffect">
                                  <p:stCondLst>
                                    <p:cond delay="0"/>
                                  </p:stCondLst>
                                  <p:childTnLst>
                                    <p:set>
                                      <p:cBhvr>
                                        <p:cTn id="75" dur="1" fill="hold">
                                          <p:stCondLst>
                                            <p:cond delay="0"/>
                                          </p:stCondLst>
                                        </p:cTn>
                                        <p:tgtEl>
                                          <p:spTgt spid="6"/>
                                        </p:tgtEl>
                                        <p:attrNameLst>
                                          <p:attrName>style.visibility</p:attrName>
                                        </p:attrNameLst>
                                      </p:cBhvr>
                                      <p:to>
                                        <p:strVal val="visible"/>
                                      </p:to>
                                    </p:set>
                                    <p:animEffect transition="in" filter="fade">
                                      <p:cBhvr>
                                        <p:cTn id="76" dur="500"/>
                                        <p:tgtEl>
                                          <p:spTgt spid="6"/>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500"/>
                                        <p:tgtEl>
                                          <p:spTgt spid="19"/>
                                        </p:tgtEl>
                                      </p:cBhvr>
                                    </p:animEffect>
                                  </p:childTnLst>
                                </p:cTn>
                              </p:par>
                              <p:par>
                                <p:cTn id="82" presetID="10" presetClass="entr" presetSubtype="0" fill="hold" nodeType="with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fade">
                                      <p:cBhvr>
                                        <p:cTn id="84" dur="500"/>
                                        <p:tgtEl>
                                          <p:spTgt spid="28"/>
                                        </p:tgtEl>
                                      </p:cBhvr>
                                    </p:animEffect>
                                  </p:childTnLst>
                                </p:cTn>
                              </p:par>
                              <p:par>
                                <p:cTn id="85" presetID="10" presetClass="entr" presetSubtype="0"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Effect transition="in" filter="fade">
                                      <p:cBhvr>
                                        <p:cTn id="8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557551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67824" y="730953"/>
            <a:ext cx="10515600" cy="1325563"/>
          </a:xfrm>
        </p:spPr>
        <p:txBody>
          <a:bodyPr>
            <a:normAutofit/>
          </a:bodyPr>
          <a:lstStyle/>
          <a:p>
            <a:r>
              <a:rPr lang="pt-BR" sz="4000" b="1" dirty="0">
                <a:solidFill>
                  <a:srgbClr val="00465E"/>
                </a:solidFill>
                <a:latin typeface="+mn-lt"/>
                <a:ea typeface="+mn-ea"/>
                <a:cs typeface="+mn-cs"/>
              </a:rPr>
              <a:t>PROGRAMA DE 12 SEMANAS</a:t>
            </a:r>
          </a:p>
        </p:txBody>
      </p:sp>
      <p:sp>
        <p:nvSpPr>
          <p:cNvPr id="3" name="Espaço Reservado para Conteúdo 2"/>
          <p:cNvSpPr>
            <a:spLocks noGrp="1"/>
          </p:cNvSpPr>
          <p:nvPr>
            <p:ph idx="1"/>
          </p:nvPr>
        </p:nvSpPr>
        <p:spPr>
          <a:xfrm>
            <a:off x="967823" y="2056514"/>
            <a:ext cx="9090579" cy="3915663"/>
          </a:xfrm>
        </p:spPr>
        <p:txBody>
          <a:bodyPr>
            <a:noAutofit/>
          </a:bodyPr>
          <a:lstStyle/>
          <a:p>
            <a:pPr>
              <a:lnSpc>
                <a:spcPct val="120000"/>
              </a:lnSpc>
            </a:pPr>
            <a:r>
              <a:rPr lang="pt-BR" sz="2400" dirty="0" smtClean="0"/>
              <a:t>Formação Internacional #SERCOACH</a:t>
            </a:r>
          </a:p>
          <a:p>
            <a:pPr>
              <a:lnSpc>
                <a:spcPct val="120000"/>
              </a:lnSpc>
            </a:pPr>
            <a:r>
              <a:rPr lang="pt-BR" sz="2400" dirty="0" smtClean="0"/>
              <a:t>Módulos semanais</a:t>
            </a:r>
            <a:endParaRPr lang="pt-BR" sz="2400" dirty="0"/>
          </a:p>
          <a:p>
            <a:pPr>
              <a:lnSpc>
                <a:spcPct val="120000"/>
              </a:lnSpc>
            </a:pPr>
            <a:r>
              <a:rPr lang="pt-BR" sz="2400" dirty="0" smtClean="0"/>
              <a:t>Você pode estudar a hora que você quiser...De onde estiver pela internet...</a:t>
            </a:r>
            <a:endParaRPr lang="pt-BR" sz="2400" dirty="0"/>
          </a:p>
          <a:p>
            <a:pPr>
              <a:lnSpc>
                <a:spcPct val="120000"/>
              </a:lnSpc>
            </a:pPr>
            <a:r>
              <a:rPr lang="pt-BR" sz="2400" dirty="0" smtClean="0"/>
              <a:t>Você pode estudar a hora que quiser...sábado...domingo...o dia que quiser...</a:t>
            </a:r>
          </a:p>
          <a:p>
            <a:pPr>
              <a:lnSpc>
                <a:spcPct val="120000"/>
              </a:lnSpc>
            </a:pPr>
            <a:r>
              <a:rPr lang="pt-BR" sz="2400" dirty="0" smtClean="0"/>
              <a:t>Tem aulas de 15 minutos, 20 minutos, 30 minutos 1h40....Pode estudar como quiser...</a:t>
            </a:r>
          </a:p>
          <a:p>
            <a:pPr marL="0" indent="0">
              <a:lnSpc>
                <a:spcPct val="110000"/>
              </a:lnSpc>
              <a:buNone/>
            </a:pPr>
            <a:endParaRPr lang="pt-BR" sz="2400" dirty="0" smtClean="0"/>
          </a:p>
        </p:txBody>
      </p:sp>
    </p:spTree>
    <p:extLst>
      <p:ext uri="{BB962C8B-B14F-4D97-AF65-F5344CB8AC3E}">
        <p14:creationId xmlns:p14="http://schemas.microsoft.com/office/powerpoint/2010/main" val="12236939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96595" y="2727597"/>
            <a:ext cx="10515600" cy="3163818"/>
          </a:xfrm>
        </p:spPr>
        <p:txBody>
          <a:bodyPr/>
          <a:lstStyle/>
          <a:p>
            <a:pPr marL="0" indent="0">
              <a:buNone/>
            </a:pPr>
            <a:r>
              <a:rPr lang="pt-BR" b="1" dirty="0" smtClean="0"/>
              <a:t>Módulos: </a:t>
            </a:r>
            <a:endParaRPr lang="pt-BR" dirty="0" smtClean="0"/>
          </a:p>
          <a:p>
            <a:pPr marL="514350" indent="-514350">
              <a:buAutoNum type="arabicParenR"/>
            </a:pPr>
            <a:r>
              <a:rPr lang="pt-BR" b="1" dirty="0" smtClean="0"/>
              <a:t>Conhecendo a si mesmo e a Superinteligência;</a:t>
            </a:r>
          </a:p>
          <a:p>
            <a:pPr marL="514350" indent="-514350">
              <a:buAutoNum type="arabicParenR"/>
            </a:pPr>
            <a:r>
              <a:rPr lang="pt-BR" b="1" dirty="0" smtClean="0"/>
              <a:t>Estrutura do Pensamento e dos Fundamentos de Coaching;</a:t>
            </a:r>
          </a:p>
          <a:p>
            <a:pPr marL="514350" indent="-514350">
              <a:buAutoNum type="arabicParenR"/>
            </a:pPr>
            <a:r>
              <a:rPr lang="pt-BR" b="1" dirty="0" smtClean="0"/>
              <a:t>Bases, Conceitos e Competências do #SERCOACH;</a:t>
            </a:r>
          </a:p>
          <a:p>
            <a:pPr marL="514350" indent="-514350">
              <a:buAutoNum type="arabicParenR"/>
            </a:pPr>
            <a:r>
              <a:rPr lang="pt-BR" b="1" dirty="0" smtClean="0"/>
              <a:t>Técnicas e Estrutura da Sessão de Coaching</a:t>
            </a:r>
          </a:p>
        </p:txBody>
      </p:sp>
      <p:sp>
        <p:nvSpPr>
          <p:cNvPr id="4" name="Título 1"/>
          <p:cNvSpPr>
            <a:spLocks noGrp="1"/>
          </p:cNvSpPr>
          <p:nvPr>
            <p:ph type="title"/>
          </p:nvPr>
        </p:nvSpPr>
        <p:spPr>
          <a:xfrm>
            <a:off x="896595" y="677927"/>
            <a:ext cx="10515600" cy="1325563"/>
          </a:xfrm>
        </p:spPr>
        <p:txBody>
          <a:bodyPr>
            <a:normAutofit/>
          </a:bodyPr>
          <a:lstStyle/>
          <a:p>
            <a:r>
              <a:rPr lang="pt-BR" sz="4000" b="1" dirty="0" smtClean="0">
                <a:solidFill>
                  <a:srgbClr val="00465E"/>
                </a:solidFill>
                <a:latin typeface="+mn-lt"/>
                <a:ea typeface="+mn-ea"/>
                <a:cs typeface="+mn-cs"/>
              </a:rPr>
              <a:t>1ª FASE DO PROGRAMA #SERCOACH</a:t>
            </a:r>
            <a:endParaRPr lang="pt-BR" sz="4000" b="1" dirty="0">
              <a:solidFill>
                <a:srgbClr val="00465E"/>
              </a:solidFill>
              <a:latin typeface="+mn-lt"/>
              <a:ea typeface="+mn-ea"/>
              <a:cs typeface="+mn-cs"/>
            </a:endParaRPr>
          </a:p>
        </p:txBody>
      </p:sp>
      <p:sp>
        <p:nvSpPr>
          <p:cNvPr id="6" name="CaixaDeTexto 5"/>
          <p:cNvSpPr txBox="1"/>
          <p:nvPr/>
        </p:nvSpPr>
        <p:spPr>
          <a:xfrm>
            <a:off x="896595" y="1840403"/>
            <a:ext cx="8035857" cy="584775"/>
          </a:xfrm>
          <a:prstGeom prst="rect">
            <a:avLst/>
          </a:prstGeom>
          <a:noFill/>
        </p:spPr>
        <p:txBody>
          <a:bodyPr wrap="square" rtlCol="0">
            <a:spAutoFit/>
          </a:bodyPr>
          <a:lstStyle/>
          <a:p>
            <a:r>
              <a:rPr lang="pt-BR" sz="3200" dirty="0" smtClean="0"/>
              <a:t>Competências Essenciais de um Coach</a:t>
            </a:r>
            <a:endParaRPr lang="pt-BR" sz="3200" dirty="0"/>
          </a:p>
        </p:txBody>
      </p:sp>
    </p:spTree>
    <p:extLst>
      <p:ext uri="{BB962C8B-B14F-4D97-AF65-F5344CB8AC3E}">
        <p14:creationId xmlns:p14="http://schemas.microsoft.com/office/powerpoint/2010/main" val="38706137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906532" y="2733197"/>
            <a:ext cx="10515600" cy="2587349"/>
          </a:xfrm>
        </p:spPr>
        <p:txBody>
          <a:bodyPr/>
          <a:lstStyle/>
          <a:p>
            <a:pPr marL="0" indent="0">
              <a:buNone/>
            </a:pPr>
            <a:r>
              <a:rPr lang="pt-BR" b="1" dirty="0" smtClean="0"/>
              <a:t>Módulos: </a:t>
            </a:r>
            <a:endParaRPr lang="pt-BR" dirty="0" smtClean="0"/>
          </a:p>
          <a:p>
            <a:pPr marL="0" indent="0">
              <a:buNone/>
            </a:pPr>
            <a:r>
              <a:rPr lang="pt-BR" b="1" dirty="0" smtClean="0"/>
              <a:t>5) Conceitos Poderosos de Feedback e Assessments (Avaliações);</a:t>
            </a:r>
          </a:p>
          <a:p>
            <a:pPr marL="0" indent="0">
              <a:buNone/>
            </a:pPr>
            <a:r>
              <a:rPr lang="pt-BR" b="1" dirty="0" smtClean="0"/>
              <a:t>6) Técnicas Expandidas de Coaching;</a:t>
            </a:r>
          </a:p>
          <a:p>
            <a:pPr marL="0" indent="0">
              <a:buNone/>
            </a:pPr>
            <a:r>
              <a:rPr lang="pt-BR" b="1" dirty="0" smtClean="0"/>
              <a:t>7) A Teoria Completa dos 7 Níveis do Processo Evolutivo;</a:t>
            </a:r>
          </a:p>
          <a:p>
            <a:pPr marL="0" indent="0">
              <a:buNone/>
            </a:pPr>
            <a:r>
              <a:rPr lang="pt-BR" b="1" dirty="0" smtClean="0"/>
              <a:t>8) Crenças e Significados.</a:t>
            </a:r>
          </a:p>
        </p:txBody>
      </p:sp>
      <p:sp>
        <p:nvSpPr>
          <p:cNvPr id="4" name="Título 1"/>
          <p:cNvSpPr>
            <a:spLocks noGrp="1"/>
          </p:cNvSpPr>
          <p:nvPr>
            <p:ph type="title"/>
          </p:nvPr>
        </p:nvSpPr>
        <p:spPr>
          <a:xfrm>
            <a:off x="906532" y="683528"/>
            <a:ext cx="10515600" cy="1325563"/>
          </a:xfrm>
        </p:spPr>
        <p:txBody>
          <a:bodyPr>
            <a:normAutofit/>
          </a:bodyPr>
          <a:lstStyle/>
          <a:p>
            <a:r>
              <a:rPr lang="pt-BR" sz="4000" b="1" dirty="0" smtClean="0">
                <a:solidFill>
                  <a:srgbClr val="00465E"/>
                </a:solidFill>
                <a:latin typeface="+mn-lt"/>
                <a:ea typeface="+mn-ea"/>
                <a:cs typeface="+mn-cs"/>
              </a:rPr>
              <a:t>2ª FASE DO PROGRAMA #SERCOACH</a:t>
            </a:r>
            <a:endParaRPr lang="pt-BR" sz="4000" b="1" dirty="0">
              <a:solidFill>
                <a:srgbClr val="00465E"/>
              </a:solidFill>
              <a:latin typeface="+mn-lt"/>
              <a:ea typeface="+mn-ea"/>
              <a:cs typeface="+mn-cs"/>
            </a:endParaRPr>
          </a:p>
        </p:txBody>
      </p:sp>
      <p:sp>
        <p:nvSpPr>
          <p:cNvPr id="6" name="CaixaDeTexto 5"/>
          <p:cNvSpPr txBox="1"/>
          <p:nvPr/>
        </p:nvSpPr>
        <p:spPr>
          <a:xfrm>
            <a:off x="906532" y="1846003"/>
            <a:ext cx="8035857" cy="584775"/>
          </a:xfrm>
          <a:prstGeom prst="rect">
            <a:avLst/>
          </a:prstGeom>
          <a:noFill/>
        </p:spPr>
        <p:txBody>
          <a:bodyPr wrap="square" rtlCol="0">
            <a:spAutoFit/>
          </a:bodyPr>
          <a:lstStyle/>
          <a:p>
            <a:r>
              <a:rPr lang="pt-BR" sz="3200" dirty="0" smtClean="0"/>
              <a:t>Técnicas Poderosas de Coaching</a:t>
            </a:r>
            <a:endParaRPr lang="pt-BR" sz="3200" dirty="0"/>
          </a:p>
        </p:txBody>
      </p:sp>
    </p:spTree>
    <p:extLst>
      <p:ext uri="{BB962C8B-B14F-4D97-AF65-F5344CB8AC3E}">
        <p14:creationId xmlns:p14="http://schemas.microsoft.com/office/powerpoint/2010/main" val="33148922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930760" y="2709735"/>
            <a:ext cx="11066252" cy="2547592"/>
          </a:xfrm>
        </p:spPr>
        <p:txBody>
          <a:bodyPr>
            <a:normAutofit/>
          </a:bodyPr>
          <a:lstStyle/>
          <a:p>
            <a:pPr marL="0" indent="0">
              <a:buNone/>
            </a:pPr>
            <a:r>
              <a:rPr lang="pt-BR" b="1" dirty="0" smtClean="0"/>
              <a:t>Módulos: </a:t>
            </a:r>
            <a:endParaRPr lang="pt-BR" dirty="0" smtClean="0"/>
          </a:p>
          <a:p>
            <a:pPr marL="0" indent="0">
              <a:buNone/>
            </a:pPr>
            <a:r>
              <a:rPr lang="pt-BR" b="1" dirty="0" smtClean="0"/>
              <a:t>9</a:t>
            </a:r>
            <a:r>
              <a:rPr lang="pt-BR" b="1" dirty="0"/>
              <a:t>) Coaching como Filosofia de Vida, Missão e </a:t>
            </a:r>
            <a:r>
              <a:rPr lang="pt-BR" b="1" dirty="0" smtClean="0"/>
              <a:t>Propósito;</a:t>
            </a:r>
          </a:p>
          <a:p>
            <a:pPr marL="0" indent="0">
              <a:buNone/>
            </a:pPr>
            <a:r>
              <a:rPr lang="pt-BR" b="1" dirty="0"/>
              <a:t>10) Você é o Autor da sua Própria </a:t>
            </a:r>
            <a:r>
              <a:rPr lang="pt-BR" b="1" dirty="0" smtClean="0"/>
              <a:t>História;</a:t>
            </a:r>
          </a:p>
          <a:p>
            <a:pPr marL="0" indent="0">
              <a:buNone/>
            </a:pPr>
            <a:r>
              <a:rPr lang="pt-BR" b="1" dirty="0"/>
              <a:t>11) Propósito, Visão e </a:t>
            </a:r>
            <a:r>
              <a:rPr lang="pt-BR" b="1" dirty="0" smtClean="0"/>
              <a:t>Legado;</a:t>
            </a:r>
          </a:p>
          <a:p>
            <a:pPr marL="0" indent="0">
              <a:buNone/>
            </a:pPr>
            <a:r>
              <a:rPr lang="pt-BR" b="1" dirty="0"/>
              <a:t>12) </a:t>
            </a:r>
            <a:r>
              <a:rPr lang="pt-BR" b="1" dirty="0" smtClean="0"/>
              <a:t>Seja um </a:t>
            </a:r>
            <a:r>
              <a:rPr lang="pt-BR" b="1" dirty="0" err="1" smtClean="0"/>
              <a:t>Leader</a:t>
            </a:r>
            <a:r>
              <a:rPr lang="pt-BR" b="1" dirty="0" smtClean="0"/>
              <a:t> </a:t>
            </a:r>
            <a:r>
              <a:rPr lang="pt-BR" b="1" dirty="0" err="1" smtClean="0"/>
              <a:t>Coach</a:t>
            </a:r>
            <a:r>
              <a:rPr lang="pt-BR" b="1" dirty="0"/>
              <a:t>.</a:t>
            </a:r>
            <a:endParaRPr lang="pt-BR" b="1" dirty="0" smtClean="0"/>
          </a:p>
        </p:txBody>
      </p:sp>
      <p:sp>
        <p:nvSpPr>
          <p:cNvPr id="5" name="CaixaDeTexto 4"/>
          <p:cNvSpPr txBox="1"/>
          <p:nvPr/>
        </p:nvSpPr>
        <p:spPr>
          <a:xfrm>
            <a:off x="930760" y="1853160"/>
            <a:ext cx="11158619" cy="584775"/>
          </a:xfrm>
          <a:prstGeom prst="rect">
            <a:avLst/>
          </a:prstGeom>
          <a:noFill/>
        </p:spPr>
        <p:txBody>
          <a:bodyPr wrap="square" rtlCol="0">
            <a:spAutoFit/>
          </a:bodyPr>
          <a:lstStyle/>
          <a:p>
            <a:r>
              <a:rPr lang="pt-BR" sz="3200" dirty="0" smtClean="0"/>
              <a:t>Descoberta da sua Missão de Vida e do seu Legado como Coach</a:t>
            </a:r>
            <a:endParaRPr lang="pt-BR" sz="3200" dirty="0"/>
          </a:p>
        </p:txBody>
      </p:sp>
      <p:sp>
        <p:nvSpPr>
          <p:cNvPr id="6" name="Título 1"/>
          <p:cNvSpPr>
            <a:spLocks noGrp="1"/>
          </p:cNvSpPr>
          <p:nvPr>
            <p:ph type="title"/>
          </p:nvPr>
        </p:nvSpPr>
        <p:spPr>
          <a:xfrm>
            <a:off x="920821" y="726379"/>
            <a:ext cx="10515600" cy="1325563"/>
          </a:xfrm>
        </p:spPr>
        <p:txBody>
          <a:bodyPr>
            <a:normAutofit/>
          </a:bodyPr>
          <a:lstStyle/>
          <a:p>
            <a:r>
              <a:rPr lang="pt-BR" sz="4000" b="1" dirty="0">
                <a:solidFill>
                  <a:srgbClr val="00465E"/>
                </a:solidFill>
                <a:latin typeface="+mn-lt"/>
                <a:ea typeface="+mn-ea"/>
                <a:cs typeface="+mn-cs"/>
              </a:rPr>
              <a:t>3</a:t>
            </a:r>
            <a:r>
              <a:rPr lang="pt-BR" sz="4000" b="1" dirty="0" smtClean="0">
                <a:solidFill>
                  <a:srgbClr val="00465E"/>
                </a:solidFill>
                <a:latin typeface="+mn-lt"/>
                <a:ea typeface="+mn-ea"/>
                <a:cs typeface="+mn-cs"/>
              </a:rPr>
              <a:t>ª FASE DO PROGRAMA #SERCOACH</a:t>
            </a:r>
            <a:endParaRPr lang="pt-BR" sz="4000" b="1" dirty="0">
              <a:solidFill>
                <a:srgbClr val="00465E"/>
              </a:solidFill>
              <a:latin typeface="+mn-lt"/>
              <a:ea typeface="+mn-ea"/>
              <a:cs typeface="+mn-cs"/>
            </a:endParaRPr>
          </a:p>
        </p:txBody>
      </p:sp>
    </p:spTree>
    <p:extLst>
      <p:ext uri="{BB962C8B-B14F-4D97-AF65-F5344CB8AC3E}">
        <p14:creationId xmlns:p14="http://schemas.microsoft.com/office/powerpoint/2010/main" val="19943992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791571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aixaDeTexto 2"/>
          <p:cNvSpPr txBox="1"/>
          <p:nvPr/>
        </p:nvSpPr>
        <p:spPr>
          <a:xfrm>
            <a:off x="1029418" y="1133784"/>
            <a:ext cx="10057682" cy="3816429"/>
          </a:xfrm>
          <a:prstGeom prst="rect">
            <a:avLst/>
          </a:prstGeom>
          <a:noFill/>
        </p:spPr>
        <p:txBody>
          <a:bodyPr wrap="square" rtlCol="0">
            <a:spAutoFit/>
          </a:bodyPr>
          <a:lstStyle/>
          <a:p>
            <a:r>
              <a:rPr lang="pt-BR" sz="2200" b="1" dirty="0" smtClean="0">
                <a:solidFill>
                  <a:srgbClr val="FFC000"/>
                </a:solidFill>
              </a:rPr>
              <a:t>Bônus #1: </a:t>
            </a:r>
            <a:r>
              <a:rPr lang="pt-BR" sz="2200" dirty="0" smtClean="0">
                <a:solidFill>
                  <a:schemeClr val="bg1"/>
                </a:solidFill>
              </a:rPr>
              <a:t>Comunidade </a:t>
            </a:r>
            <a:r>
              <a:rPr lang="pt-BR" sz="2200" dirty="0">
                <a:solidFill>
                  <a:schemeClr val="bg1"/>
                </a:solidFill>
              </a:rPr>
              <a:t>do Facebook Moderada e Privada</a:t>
            </a:r>
            <a:endParaRPr lang="pt-BR" sz="2200" b="1" dirty="0" smtClean="0">
              <a:solidFill>
                <a:schemeClr val="bg1"/>
              </a:solidFill>
              <a:sym typeface="Wingdings" panose="05000000000000000000" pitchFamily="2" charset="2"/>
            </a:endParaRPr>
          </a:p>
          <a:p>
            <a:endParaRPr lang="pt-BR" sz="2200" b="1" dirty="0">
              <a:solidFill>
                <a:schemeClr val="bg1"/>
              </a:solidFill>
            </a:endParaRPr>
          </a:p>
          <a:p>
            <a:r>
              <a:rPr lang="pt-BR" sz="2200" b="1" dirty="0">
                <a:solidFill>
                  <a:srgbClr val="FFC000"/>
                </a:solidFill>
              </a:rPr>
              <a:t>Bônus #2</a:t>
            </a:r>
            <a:r>
              <a:rPr lang="pt-BR" sz="2200" b="1" dirty="0" smtClean="0">
                <a:solidFill>
                  <a:srgbClr val="FFC000"/>
                </a:solidFill>
              </a:rPr>
              <a:t>: </a:t>
            </a:r>
            <a:r>
              <a:rPr lang="pt-BR" sz="2200" dirty="0">
                <a:solidFill>
                  <a:schemeClr val="bg1"/>
                </a:solidFill>
              </a:rPr>
              <a:t>7 Aulas Online Ao Vivo comigo</a:t>
            </a:r>
            <a:endParaRPr lang="pt-BR" sz="2200" b="1" dirty="0">
              <a:solidFill>
                <a:schemeClr val="bg1"/>
              </a:solidFill>
              <a:sym typeface="Wingdings" panose="05000000000000000000" pitchFamily="2" charset="2"/>
            </a:endParaRPr>
          </a:p>
          <a:p>
            <a:endParaRPr lang="pt-BR" sz="2200" b="1" dirty="0" smtClean="0">
              <a:solidFill>
                <a:schemeClr val="bg1"/>
              </a:solidFill>
              <a:sym typeface="Wingdings" panose="05000000000000000000" pitchFamily="2" charset="2"/>
            </a:endParaRPr>
          </a:p>
          <a:p>
            <a:r>
              <a:rPr lang="pt-BR" sz="2200" b="1" dirty="0">
                <a:solidFill>
                  <a:srgbClr val="FFC000"/>
                </a:solidFill>
              </a:rPr>
              <a:t>Bônus </a:t>
            </a:r>
            <a:r>
              <a:rPr lang="pt-BR" sz="2200" b="1" dirty="0" smtClean="0">
                <a:solidFill>
                  <a:srgbClr val="FFC000"/>
                </a:solidFill>
              </a:rPr>
              <a:t>#3: </a:t>
            </a:r>
            <a:r>
              <a:rPr lang="pt-BR" sz="2200" dirty="0">
                <a:solidFill>
                  <a:schemeClr val="bg1"/>
                </a:solidFill>
              </a:rPr>
              <a:t>Treinamento de Marketing, Vendas e Empreendedorismo para Coaches</a:t>
            </a:r>
            <a:endParaRPr lang="pt-BR" sz="2200" dirty="0" smtClean="0">
              <a:solidFill>
                <a:schemeClr val="bg1"/>
              </a:solidFill>
              <a:sym typeface="Wingdings" panose="05000000000000000000" pitchFamily="2" charset="2"/>
            </a:endParaRPr>
          </a:p>
          <a:p>
            <a:endParaRPr lang="pt-BR" sz="2200" b="1" dirty="0">
              <a:solidFill>
                <a:schemeClr val="bg1"/>
              </a:solidFill>
              <a:sym typeface="Wingdings" panose="05000000000000000000" pitchFamily="2" charset="2"/>
            </a:endParaRPr>
          </a:p>
          <a:p>
            <a:r>
              <a:rPr lang="pt-BR" sz="2200" b="1" dirty="0">
                <a:solidFill>
                  <a:srgbClr val="FFC000"/>
                </a:solidFill>
                <a:sym typeface="Wingdings" panose="05000000000000000000" pitchFamily="2" charset="2"/>
              </a:rPr>
              <a:t>Bônus #4: </a:t>
            </a:r>
            <a:r>
              <a:rPr lang="pt-BR" sz="2200" dirty="0">
                <a:solidFill>
                  <a:schemeClr val="bg1"/>
                </a:solidFill>
                <a:sym typeface="Wingdings" panose="05000000000000000000" pitchFamily="2" charset="2"/>
              </a:rPr>
              <a:t>Centro de Apoio ao </a:t>
            </a:r>
            <a:r>
              <a:rPr lang="pt-BR" sz="2200" dirty="0" smtClean="0">
                <a:solidFill>
                  <a:schemeClr val="bg1"/>
                </a:solidFill>
                <a:sym typeface="Wingdings" panose="05000000000000000000" pitchFamily="2" charset="2"/>
              </a:rPr>
              <a:t>Coach - CAC</a:t>
            </a:r>
          </a:p>
          <a:p>
            <a:endParaRPr lang="pt-BR" sz="2200" b="1" dirty="0">
              <a:solidFill>
                <a:schemeClr val="bg1"/>
              </a:solidFill>
              <a:sym typeface="Wingdings" panose="05000000000000000000" pitchFamily="2" charset="2"/>
            </a:endParaRPr>
          </a:p>
          <a:p>
            <a:r>
              <a:rPr lang="pt-BR" sz="2200" b="1" dirty="0" smtClean="0">
                <a:solidFill>
                  <a:srgbClr val="FFC000"/>
                </a:solidFill>
                <a:sym typeface="Wingdings" panose="05000000000000000000" pitchFamily="2" charset="2"/>
              </a:rPr>
              <a:t>Bônus #5 (TOP MASTER): </a:t>
            </a:r>
            <a:r>
              <a:rPr lang="pt-BR" sz="2200" dirty="0" smtClean="0">
                <a:solidFill>
                  <a:schemeClr val="bg1"/>
                </a:solidFill>
                <a:sym typeface="Wingdings" panose="05000000000000000000" pitchFamily="2" charset="2"/>
              </a:rPr>
              <a:t>SERCOACH Experience – Evento AO VIVO</a:t>
            </a:r>
          </a:p>
          <a:p>
            <a:pPr algn="just"/>
            <a:r>
              <a:rPr lang="pt-BR" sz="2200" dirty="0" smtClean="0">
                <a:solidFill>
                  <a:schemeClr val="bg1"/>
                </a:solidFill>
                <a:sym typeface="Wingdings" panose="05000000000000000000" pitchFamily="2" charset="2"/>
              </a:rPr>
              <a:t>(3 dias comigo presencialmente – em São Paulo ) TAXA DE RESERVA </a:t>
            </a:r>
            <a:r>
              <a:rPr lang="pt-BR" sz="2200" dirty="0" smtClean="0">
                <a:solidFill>
                  <a:schemeClr val="bg1"/>
                </a:solidFill>
                <a:sym typeface="Wingdings" panose="05000000000000000000" pitchFamily="2" charset="2"/>
              </a:rPr>
              <a:t>SIMBÓLICA</a:t>
            </a:r>
          </a:p>
          <a:p>
            <a:pPr algn="just"/>
            <a:r>
              <a:rPr lang="pt-BR" sz="2200" dirty="0" smtClean="0">
                <a:solidFill>
                  <a:schemeClr val="accent4">
                    <a:lumMod val="75000"/>
                  </a:schemeClr>
                </a:solidFill>
                <a:sym typeface="Wingdings" panose="05000000000000000000" pitchFamily="2" charset="2"/>
              </a:rPr>
              <a:t>VAGA DUPLA – Você mais um acompanhante de sua escolha</a:t>
            </a:r>
            <a:r>
              <a:rPr lang="pt-BR" sz="2200" dirty="0" smtClean="0">
                <a:solidFill>
                  <a:schemeClr val="bg1"/>
                </a:solidFill>
                <a:sym typeface="Wingdings" panose="05000000000000000000" pitchFamily="2" charset="2"/>
              </a:rPr>
              <a:t> </a:t>
            </a:r>
            <a:endParaRPr lang="pt-BR" sz="2200" dirty="0" smtClean="0">
              <a:solidFill>
                <a:schemeClr val="bg1"/>
              </a:solidFill>
              <a:sym typeface="Wingdings" panose="05000000000000000000" pitchFamily="2" charset="2"/>
            </a:endParaRPr>
          </a:p>
        </p:txBody>
      </p:sp>
    </p:spTree>
    <p:extLst>
      <p:ext uri="{BB962C8B-B14F-4D97-AF65-F5344CB8AC3E}">
        <p14:creationId xmlns:p14="http://schemas.microsoft.com/office/powerpoint/2010/main" val="826317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4675" y="654728"/>
            <a:ext cx="10515600" cy="900952"/>
          </a:xfrm>
        </p:spPr>
        <p:txBody>
          <a:bodyPr>
            <a:normAutofit/>
          </a:bodyPr>
          <a:lstStyle/>
          <a:p>
            <a:r>
              <a:rPr lang="pt-BR" sz="4000" b="1" dirty="0" smtClean="0">
                <a:solidFill>
                  <a:srgbClr val="00465E"/>
                </a:solidFill>
                <a:latin typeface="+mn-lt"/>
                <a:ea typeface="+mn-ea"/>
                <a:cs typeface="+mn-cs"/>
              </a:rPr>
              <a:t>MÉTODO IBC</a:t>
            </a:r>
            <a:endParaRPr lang="pt-BR" sz="4000" b="1" dirty="0">
              <a:solidFill>
                <a:srgbClr val="00465E"/>
              </a:solidFill>
              <a:latin typeface="+mn-lt"/>
              <a:ea typeface="+mn-ea"/>
              <a:cs typeface="+mn-cs"/>
            </a:endParaRPr>
          </a:p>
        </p:txBody>
      </p:sp>
      <p:sp>
        <p:nvSpPr>
          <p:cNvPr id="3" name="Espaço Reservado para Conteúdo 2"/>
          <p:cNvSpPr>
            <a:spLocks noGrp="1"/>
          </p:cNvSpPr>
          <p:nvPr>
            <p:ph idx="1"/>
          </p:nvPr>
        </p:nvSpPr>
        <p:spPr>
          <a:xfrm>
            <a:off x="894675" y="1555680"/>
            <a:ext cx="10859521" cy="4351338"/>
          </a:xfrm>
        </p:spPr>
        <p:txBody>
          <a:bodyPr>
            <a:noAutofit/>
          </a:bodyPr>
          <a:lstStyle/>
          <a:p>
            <a:pPr algn="just">
              <a:lnSpc>
                <a:spcPct val="150000"/>
              </a:lnSpc>
            </a:pPr>
            <a:r>
              <a:rPr lang="pt-BR" sz="2000" dirty="0" smtClean="0"/>
              <a:t>Mais de </a:t>
            </a:r>
            <a:r>
              <a:rPr lang="pt-BR" sz="2000" b="1" dirty="0" smtClean="0"/>
              <a:t>500.000 pessoas treinadas;</a:t>
            </a:r>
            <a:endParaRPr lang="pt-BR" sz="2000" b="1" dirty="0" smtClean="0"/>
          </a:p>
          <a:p>
            <a:pPr algn="just">
              <a:lnSpc>
                <a:spcPct val="150000"/>
              </a:lnSpc>
            </a:pPr>
            <a:r>
              <a:rPr lang="pt-BR" sz="2000" dirty="0" smtClean="0"/>
              <a:t>Eu </a:t>
            </a:r>
            <a:r>
              <a:rPr lang="pt-BR" sz="2000" dirty="0"/>
              <a:t>pude desenvolver um </a:t>
            </a:r>
            <a:r>
              <a:rPr lang="pt-BR" sz="2000" b="1" dirty="0"/>
              <a:t>próprio método, o método do </a:t>
            </a:r>
            <a:r>
              <a:rPr lang="pt-BR" sz="2000" b="1" dirty="0" smtClean="0"/>
              <a:t>IBC</a:t>
            </a:r>
            <a:r>
              <a:rPr lang="pt-BR" sz="2000" dirty="0"/>
              <a:t>;</a:t>
            </a:r>
            <a:endParaRPr lang="pt-BR" sz="2000" dirty="0" smtClean="0"/>
          </a:p>
          <a:p>
            <a:pPr algn="just">
              <a:lnSpc>
                <a:spcPct val="150000"/>
              </a:lnSpc>
            </a:pPr>
            <a:r>
              <a:rPr lang="pt-BR" sz="2000" dirty="0" smtClean="0"/>
              <a:t>Esse </a:t>
            </a:r>
            <a:r>
              <a:rPr lang="pt-BR" sz="2000" dirty="0"/>
              <a:t>método que tem tecnologia, que é processual, que é </a:t>
            </a:r>
            <a:r>
              <a:rPr lang="pt-BR" sz="2000" dirty="0" smtClean="0"/>
              <a:t>maravilhoso;</a:t>
            </a:r>
          </a:p>
          <a:p>
            <a:pPr algn="just">
              <a:lnSpc>
                <a:spcPct val="150000"/>
              </a:lnSpc>
            </a:pPr>
            <a:r>
              <a:rPr lang="pt-BR" sz="2000" dirty="0" smtClean="0"/>
              <a:t>Convidamos </a:t>
            </a:r>
            <a:r>
              <a:rPr lang="pt-BR" sz="2000" dirty="0"/>
              <a:t>a pessoa a se conectar, a pessoa a verdadeiramente </a:t>
            </a:r>
            <a:r>
              <a:rPr lang="pt-BR" sz="2000" b="1" dirty="0"/>
              <a:t>sentir o </a:t>
            </a:r>
            <a:r>
              <a:rPr lang="pt-BR" sz="2000" b="1" dirty="0" smtClean="0"/>
              <a:t>método</a:t>
            </a:r>
            <a:r>
              <a:rPr lang="pt-BR" sz="2000" dirty="0" smtClean="0"/>
              <a:t>;</a:t>
            </a:r>
          </a:p>
          <a:p>
            <a:pPr algn="just">
              <a:lnSpc>
                <a:spcPct val="150000"/>
              </a:lnSpc>
            </a:pPr>
            <a:r>
              <a:rPr lang="pt-BR" sz="2000" dirty="0" smtClean="0"/>
              <a:t>O </a:t>
            </a:r>
            <a:r>
              <a:rPr lang="pt-BR" sz="2000" b="1" dirty="0" smtClean="0"/>
              <a:t>segredo </a:t>
            </a:r>
            <a:r>
              <a:rPr lang="pt-BR" sz="2000" b="1" dirty="0"/>
              <a:t>está muito além do método</a:t>
            </a:r>
            <a:r>
              <a:rPr lang="pt-BR" sz="2000" dirty="0"/>
              <a:t>, do processo, o segredo está na expertise, na vontade, na </a:t>
            </a:r>
            <a:r>
              <a:rPr lang="pt-BR" sz="2000" b="1" dirty="0"/>
              <a:t>conexão do coach com o </a:t>
            </a:r>
            <a:r>
              <a:rPr lang="pt-BR" sz="2000" b="1" i="1" dirty="0" err="1" smtClean="0"/>
              <a:t>coachee</a:t>
            </a:r>
            <a:r>
              <a:rPr lang="pt-BR" sz="2000" dirty="0"/>
              <a:t>;</a:t>
            </a:r>
            <a:r>
              <a:rPr lang="pt-BR" sz="2000" dirty="0" smtClean="0"/>
              <a:t> </a:t>
            </a:r>
            <a:endParaRPr lang="pt-BR" sz="2000" dirty="0" smtClean="0"/>
          </a:p>
          <a:p>
            <a:pPr algn="just">
              <a:lnSpc>
                <a:spcPct val="150000"/>
              </a:lnSpc>
            </a:pPr>
            <a:r>
              <a:rPr lang="pt-BR" sz="2000" b="1" dirty="0"/>
              <a:t>S</a:t>
            </a:r>
            <a:r>
              <a:rPr lang="pt-BR" sz="2000" b="1" dirty="0" smtClean="0"/>
              <a:t>ete </a:t>
            </a:r>
            <a:r>
              <a:rPr lang="pt-BR" sz="2000" b="1" dirty="0"/>
              <a:t>passos de </a:t>
            </a:r>
            <a:r>
              <a:rPr lang="pt-BR" sz="2000" b="1" dirty="0" smtClean="0"/>
              <a:t>uma sessão de </a:t>
            </a:r>
            <a:r>
              <a:rPr lang="pt-BR" sz="2000" b="1" i="1" dirty="0" smtClean="0"/>
              <a:t>Coaching</a:t>
            </a:r>
            <a:r>
              <a:rPr lang="pt-BR" sz="2000" dirty="0" smtClean="0"/>
              <a:t>, </a:t>
            </a:r>
            <a:r>
              <a:rPr lang="pt-BR" sz="2000" dirty="0"/>
              <a:t>sete passos de como você vai fazer o processo de </a:t>
            </a:r>
            <a:r>
              <a:rPr lang="pt-BR" sz="2000" b="1" i="1" dirty="0"/>
              <a:t>C</a:t>
            </a:r>
            <a:r>
              <a:rPr lang="pt-BR" sz="2000" b="1" i="1" dirty="0" smtClean="0"/>
              <a:t>oaching</a:t>
            </a:r>
            <a:r>
              <a:rPr lang="pt-BR" sz="2000" b="1" i="1" dirty="0"/>
              <a:t>. </a:t>
            </a:r>
            <a:endParaRPr lang="pt-BR" sz="2000" b="1" i="1" dirty="0" smtClean="0"/>
          </a:p>
          <a:p>
            <a:pPr marL="0" indent="0" algn="just">
              <a:buNone/>
            </a:pPr>
            <a:endParaRPr lang="pt-BR" sz="2000" dirty="0" smtClean="0"/>
          </a:p>
        </p:txBody>
      </p:sp>
    </p:spTree>
    <p:extLst>
      <p:ext uri="{BB962C8B-B14F-4D97-AF65-F5344CB8AC3E}">
        <p14:creationId xmlns:p14="http://schemas.microsoft.com/office/powerpoint/2010/main" val="20952166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CaixaDeTexto 1"/>
          <p:cNvSpPr txBox="1"/>
          <p:nvPr/>
        </p:nvSpPr>
        <p:spPr>
          <a:xfrm>
            <a:off x="1018428" y="687097"/>
            <a:ext cx="3586623" cy="830997"/>
          </a:xfrm>
          <a:prstGeom prst="rect">
            <a:avLst/>
          </a:prstGeom>
          <a:noFill/>
        </p:spPr>
        <p:txBody>
          <a:bodyPr wrap="none" rtlCol="0">
            <a:spAutoFit/>
          </a:bodyPr>
          <a:lstStyle/>
          <a:p>
            <a:r>
              <a:rPr lang="pt-BR" sz="4800" dirty="0" smtClean="0">
                <a:solidFill>
                  <a:schemeClr val="bg1"/>
                </a:solidFill>
              </a:rPr>
              <a:t>Bônus Extras!</a:t>
            </a:r>
            <a:endParaRPr lang="pt-BR" sz="4800" dirty="0">
              <a:solidFill>
                <a:schemeClr val="bg1"/>
              </a:solidFill>
            </a:endParaRPr>
          </a:p>
        </p:txBody>
      </p:sp>
      <p:cxnSp>
        <p:nvCxnSpPr>
          <p:cNvPr id="17" name="Conector reto 16"/>
          <p:cNvCxnSpPr/>
          <p:nvPr/>
        </p:nvCxnSpPr>
        <p:spPr>
          <a:xfrm>
            <a:off x="1132732" y="2535630"/>
            <a:ext cx="999723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Conector reto 17"/>
          <p:cNvCxnSpPr/>
          <p:nvPr/>
        </p:nvCxnSpPr>
        <p:spPr>
          <a:xfrm>
            <a:off x="1132732" y="3492890"/>
            <a:ext cx="999723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Conector reto 18"/>
          <p:cNvCxnSpPr/>
          <p:nvPr/>
        </p:nvCxnSpPr>
        <p:spPr>
          <a:xfrm>
            <a:off x="1132732" y="4386032"/>
            <a:ext cx="999723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CaixaDeTexto 21"/>
          <p:cNvSpPr txBox="1"/>
          <p:nvPr/>
        </p:nvSpPr>
        <p:spPr>
          <a:xfrm>
            <a:off x="9586914" y="2128137"/>
            <a:ext cx="1543049" cy="400110"/>
          </a:xfrm>
          <a:prstGeom prst="rect">
            <a:avLst/>
          </a:prstGeom>
          <a:noFill/>
        </p:spPr>
        <p:txBody>
          <a:bodyPr wrap="square" rtlCol="0">
            <a:spAutoFit/>
          </a:bodyPr>
          <a:lstStyle/>
          <a:p>
            <a:pPr algn="r"/>
            <a:r>
              <a:rPr lang="pt-BR" sz="2000" b="1" dirty="0" smtClean="0">
                <a:solidFill>
                  <a:schemeClr val="bg1"/>
                </a:solidFill>
              </a:rPr>
              <a:t>R</a:t>
            </a:r>
            <a:r>
              <a:rPr lang="pt-BR" sz="2000" b="1" dirty="0">
                <a:solidFill>
                  <a:schemeClr val="bg1"/>
                </a:solidFill>
              </a:rPr>
              <a:t>$ </a:t>
            </a:r>
            <a:r>
              <a:rPr lang="pt-BR" sz="2000" b="1" dirty="0" smtClean="0">
                <a:solidFill>
                  <a:schemeClr val="bg1"/>
                </a:solidFill>
              </a:rPr>
              <a:t>3.500</a:t>
            </a:r>
            <a:endParaRPr lang="pt-BR" sz="2000" dirty="0"/>
          </a:p>
        </p:txBody>
      </p:sp>
      <p:sp>
        <p:nvSpPr>
          <p:cNvPr id="23" name="CaixaDeTexto 22"/>
          <p:cNvSpPr txBox="1"/>
          <p:nvPr/>
        </p:nvSpPr>
        <p:spPr>
          <a:xfrm>
            <a:off x="9586914" y="3117188"/>
            <a:ext cx="1543049" cy="400110"/>
          </a:xfrm>
          <a:prstGeom prst="rect">
            <a:avLst/>
          </a:prstGeom>
          <a:noFill/>
        </p:spPr>
        <p:txBody>
          <a:bodyPr wrap="square" rtlCol="0">
            <a:spAutoFit/>
          </a:bodyPr>
          <a:lstStyle/>
          <a:p>
            <a:pPr algn="r"/>
            <a:r>
              <a:rPr lang="pt-BR" sz="2000" b="1" dirty="0" smtClean="0">
                <a:solidFill>
                  <a:schemeClr val="bg1"/>
                </a:solidFill>
              </a:rPr>
              <a:t>R</a:t>
            </a:r>
            <a:r>
              <a:rPr lang="pt-BR" sz="2000" b="1" dirty="0">
                <a:solidFill>
                  <a:schemeClr val="bg1"/>
                </a:solidFill>
              </a:rPr>
              <a:t>$ </a:t>
            </a:r>
            <a:r>
              <a:rPr lang="pt-BR" sz="2000" b="1" dirty="0" smtClean="0">
                <a:solidFill>
                  <a:schemeClr val="bg1"/>
                </a:solidFill>
              </a:rPr>
              <a:t>1.950</a:t>
            </a:r>
            <a:endParaRPr lang="pt-BR" sz="2000" dirty="0"/>
          </a:p>
        </p:txBody>
      </p:sp>
      <p:sp>
        <p:nvSpPr>
          <p:cNvPr id="24" name="CaixaDeTexto 23"/>
          <p:cNvSpPr txBox="1"/>
          <p:nvPr/>
        </p:nvSpPr>
        <p:spPr>
          <a:xfrm>
            <a:off x="9586914" y="3960143"/>
            <a:ext cx="1543049" cy="400110"/>
          </a:xfrm>
          <a:prstGeom prst="rect">
            <a:avLst/>
          </a:prstGeom>
          <a:noFill/>
        </p:spPr>
        <p:txBody>
          <a:bodyPr wrap="square" rtlCol="0">
            <a:spAutoFit/>
          </a:bodyPr>
          <a:lstStyle/>
          <a:p>
            <a:pPr algn="r"/>
            <a:r>
              <a:rPr lang="pt-BR" sz="2000" b="1" dirty="0" smtClean="0">
                <a:solidFill>
                  <a:schemeClr val="bg1"/>
                </a:solidFill>
              </a:rPr>
              <a:t>R</a:t>
            </a:r>
            <a:r>
              <a:rPr lang="pt-BR" sz="2000" b="1" dirty="0">
                <a:solidFill>
                  <a:schemeClr val="bg1"/>
                </a:solidFill>
              </a:rPr>
              <a:t>$ </a:t>
            </a:r>
            <a:r>
              <a:rPr lang="pt-BR" sz="2000" b="1" dirty="0" smtClean="0">
                <a:solidFill>
                  <a:schemeClr val="bg1"/>
                </a:solidFill>
              </a:rPr>
              <a:t>1.800</a:t>
            </a:r>
            <a:endParaRPr lang="pt-BR" sz="2000" dirty="0"/>
          </a:p>
        </p:txBody>
      </p:sp>
      <p:sp>
        <p:nvSpPr>
          <p:cNvPr id="25" name="CaixaDeTexto 24"/>
          <p:cNvSpPr txBox="1"/>
          <p:nvPr/>
        </p:nvSpPr>
        <p:spPr>
          <a:xfrm>
            <a:off x="1018428" y="1759073"/>
            <a:ext cx="8111285" cy="769441"/>
          </a:xfrm>
          <a:prstGeom prst="rect">
            <a:avLst/>
          </a:prstGeom>
          <a:noFill/>
        </p:spPr>
        <p:txBody>
          <a:bodyPr wrap="square" rtlCol="0">
            <a:spAutoFit/>
          </a:bodyPr>
          <a:lstStyle/>
          <a:p>
            <a:r>
              <a:rPr lang="pt-BR" sz="2400" b="1" dirty="0" smtClean="0">
                <a:solidFill>
                  <a:srgbClr val="FFC000"/>
                </a:solidFill>
              </a:rPr>
              <a:t>Formação </a:t>
            </a:r>
            <a:r>
              <a:rPr lang="pt-BR" sz="2400" b="1" dirty="0">
                <a:solidFill>
                  <a:srgbClr val="FFC000"/>
                </a:solidFill>
              </a:rPr>
              <a:t>de Coaching de </a:t>
            </a:r>
            <a:r>
              <a:rPr lang="pt-BR" sz="2400" b="1" dirty="0" smtClean="0">
                <a:solidFill>
                  <a:srgbClr val="FFC000"/>
                </a:solidFill>
              </a:rPr>
              <a:t>Grupos </a:t>
            </a:r>
            <a:r>
              <a:rPr lang="pt-BR" sz="2400" b="1" dirty="0">
                <a:solidFill>
                  <a:srgbClr val="FFC000"/>
                </a:solidFill>
              </a:rPr>
              <a:t>e </a:t>
            </a:r>
            <a:r>
              <a:rPr lang="pt-BR" sz="2400" b="1" dirty="0" smtClean="0">
                <a:solidFill>
                  <a:srgbClr val="FFC000"/>
                </a:solidFill>
              </a:rPr>
              <a:t>Equipes:</a:t>
            </a:r>
          </a:p>
          <a:p>
            <a:r>
              <a:rPr lang="pt-BR" sz="2000" dirty="0" smtClean="0">
                <a:solidFill>
                  <a:schemeClr val="bg1"/>
                </a:solidFill>
              </a:rPr>
              <a:t>Aprende a fazer coaching com grupos e potencialize sua carreira de Coach</a:t>
            </a:r>
            <a:endParaRPr lang="pt-BR" sz="2000" dirty="0">
              <a:solidFill>
                <a:schemeClr val="bg1"/>
              </a:solidFill>
            </a:endParaRPr>
          </a:p>
        </p:txBody>
      </p:sp>
      <p:sp>
        <p:nvSpPr>
          <p:cNvPr id="26" name="CaixaDeTexto 25"/>
          <p:cNvSpPr txBox="1"/>
          <p:nvPr/>
        </p:nvSpPr>
        <p:spPr>
          <a:xfrm>
            <a:off x="1018427" y="2720916"/>
            <a:ext cx="7425485" cy="769441"/>
          </a:xfrm>
          <a:prstGeom prst="rect">
            <a:avLst/>
          </a:prstGeom>
          <a:noFill/>
        </p:spPr>
        <p:txBody>
          <a:bodyPr wrap="square" rtlCol="0">
            <a:spAutoFit/>
          </a:bodyPr>
          <a:lstStyle/>
          <a:p>
            <a:r>
              <a:rPr lang="pt-BR" sz="2400" b="1" dirty="0" smtClean="0">
                <a:solidFill>
                  <a:srgbClr val="FFC000"/>
                </a:solidFill>
              </a:rPr>
              <a:t>Certificação DISC Coaching Assessment:</a:t>
            </a:r>
          </a:p>
          <a:p>
            <a:r>
              <a:rPr lang="pt-BR" sz="2000" dirty="0" smtClean="0">
                <a:solidFill>
                  <a:schemeClr val="bg1"/>
                </a:solidFill>
              </a:rPr>
              <a:t>A inteligência dos perfis comportamentais aplicados ao Coaching</a:t>
            </a:r>
            <a:endParaRPr lang="pt-BR" sz="2000" dirty="0">
              <a:solidFill>
                <a:schemeClr val="bg1"/>
              </a:solidFill>
            </a:endParaRPr>
          </a:p>
        </p:txBody>
      </p:sp>
      <p:sp>
        <p:nvSpPr>
          <p:cNvPr id="27" name="CaixaDeTexto 26"/>
          <p:cNvSpPr txBox="1"/>
          <p:nvPr/>
        </p:nvSpPr>
        <p:spPr>
          <a:xfrm>
            <a:off x="1018426" y="3675166"/>
            <a:ext cx="7425485" cy="769441"/>
          </a:xfrm>
          <a:prstGeom prst="rect">
            <a:avLst/>
          </a:prstGeom>
          <a:noFill/>
        </p:spPr>
        <p:txBody>
          <a:bodyPr wrap="square" rtlCol="0">
            <a:spAutoFit/>
          </a:bodyPr>
          <a:lstStyle/>
          <a:p>
            <a:r>
              <a:rPr lang="pt-BR" sz="2400" b="1" dirty="0">
                <a:solidFill>
                  <a:srgbClr val="FFC000"/>
                </a:solidFill>
              </a:rPr>
              <a:t>Essência da PNL:</a:t>
            </a:r>
          </a:p>
          <a:p>
            <a:r>
              <a:rPr lang="pt-BR" sz="2000" dirty="0">
                <a:solidFill>
                  <a:schemeClr val="bg1"/>
                </a:solidFill>
              </a:rPr>
              <a:t>Treinamento online de Programação </a:t>
            </a:r>
            <a:r>
              <a:rPr lang="pt-BR" sz="2000" dirty="0" err="1" smtClean="0">
                <a:solidFill>
                  <a:schemeClr val="bg1"/>
                </a:solidFill>
              </a:rPr>
              <a:t>Neurolinguística</a:t>
            </a:r>
            <a:endParaRPr lang="pt-BR" sz="2000" dirty="0">
              <a:solidFill>
                <a:schemeClr val="bg1"/>
              </a:solidFill>
            </a:endParaRPr>
          </a:p>
        </p:txBody>
      </p:sp>
      <p:sp>
        <p:nvSpPr>
          <p:cNvPr id="28" name="CaixaDeTexto 27"/>
          <p:cNvSpPr txBox="1"/>
          <p:nvPr/>
        </p:nvSpPr>
        <p:spPr>
          <a:xfrm>
            <a:off x="9129714" y="4445852"/>
            <a:ext cx="2000250" cy="400110"/>
          </a:xfrm>
          <a:prstGeom prst="rect">
            <a:avLst/>
          </a:prstGeom>
          <a:solidFill>
            <a:schemeClr val="accent4"/>
          </a:solidFill>
        </p:spPr>
        <p:txBody>
          <a:bodyPr wrap="square" rtlCol="0" anchor="ctr">
            <a:spAutoFit/>
          </a:bodyPr>
          <a:lstStyle/>
          <a:p>
            <a:pPr algn="ctr"/>
            <a:r>
              <a:rPr lang="pt-BR" sz="2000" b="1" dirty="0" smtClean="0"/>
              <a:t>Total: R</a:t>
            </a:r>
            <a:r>
              <a:rPr lang="pt-BR" sz="2000" b="1" dirty="0"/>
              <a:t>$ </a:t>
            </a:r>
            <a:r>
              <a:rPr lang="pt-BR" sz="2000" b="1" dirty="0" smtClean="0"/>
              <a:t>7.250</a:t>
            </a:r>
            <a:endParaRPr lang="pt-BR" sz="2000" dirty="0"/>
          </a:p>
        </p:txBody>
      </p:sp>
    </p:spTree>
    <p:extLst>
      <p:ext uri="{BB962C8B-B14F-4D97-AF65-F5344CB8AC3E}">
        <p14:creationId xmlns:p14="http://schemas.microsoft.com/office/powerpoint/2010/main" val="35252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ppt_x"/>
                                          </p:val>
                                        </p:tav>
                                        <p:tav tm="100000">
                                          <p:val>
                                            <p:strVal val="#ppt_x"/>
                                          </p:val>
                                        </p:tav>
                                      </p:tavLst>
                                    </p:anim>
                                    <p:anim calcmode="lin" valueType="num">
                                      <p:cBhvr additive="base">
                                        <p:cTn id="22" dur="500" fill="hold"/>
                                        <p:tgtEl>
                                          <p:spTgt spid="2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ppt_x"/>
                                          </p:val>
                                        </p:tav>
                                        <p:tav tm="100000">
                                          <p:val>
                                            <p:strVal val="#ppt_x"/>
                                          </p:val>
                                        </p:tav>
                                      </p:tavLst>
                                    </p:anim>
                                    <p:anim calcmode="lin" valueType="num">
                                      <p:cBhvr additive="base">
                                        <p:cTn id="3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500" fill="hold"/>
                                        <p:tgtEl>
                                          <p:spTgt spid="27"/>
                                        </p:tgtEl>
                                        <p:attrNameLst>
                                          <p:attrName>ppt_x</p:attrName>
                                        </p:attrNameLst>
                                      </p:cBhvr>
                                      <p:tavLst>
                                        <p:tav tm="0">
                                          <p:val>
                                            <p:strVal val="#ppt_x"/>
                                          </p:val>
                                        </p:tav>
                                        <p:tav tm="100000">
                                          <p:val>
                                            <p:strVal val="#ppt_x"/>
                                          </p:val>
                                        </p:tav>
                                      </p:tavLst>
                                    </p:anim>
                                    <p:anim calcmode="lin" valueType="num">
                                      <p:cBhvr additive="base">
                                        <p:cTn id="36" dur="500" fill="hold"/>
                                        <p:tgtEl>
                                          <p:spTgt spid="27"/>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ppt_x"/>
                                          </p:val>
                                        </p:tav>
                                        <p:tav tm="100000">
                                          <p:val>
                                            <p:strVal val="#ppt_x"/>
                                          </p:val>
                                        </p:tav>
                                      </p:tavLst>
                                    </p:anim>
                                    <p:anim calcmode="lin" valueType="num">
                                      <p:cBhvr additive="base">
                                        <p:cTn id="40" dur="5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ppt_x"/>
                                          </p:val>
                                        </p:tav>
                                        <p:tav tm="100000">
                                          <p:val>
                                            <p:strVal val="#ppt_x"/>
                                          </p:val>
                                        </p:tav>
                                      </p:tavLst>
                                    </p:anim>
                                    <p:anim calcmode="lin" valueType="num">
                                      <p:cBhvr additive="base">
                                        <p:cTn id="44" dur="500" fill="hold"/>
                                        <p:tgtEl>
                                          <p:spTgt spid="2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7" grpId="0"/>
      <p:bldP spid="2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Imagem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ângulo 2"/>
          <p:cNvSpPr/>
          <p:nvPr/>
        </p:nvSpPr>
        <p:spPr>
          <a:xfrm>
            <a:off x="0" y="-57152"/>
            <a:ext cx="12192000" cy="57991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baseline="30000" dirty="0" smtClean="0">
              <a:solidFill>
                <a:srgbClr val="000000"/>
              </a:solidFill>
              <a:effectLst>
                <a:outerShdw blurRad="38100" dist="38100" dir="2700000" algn="tl">
                  <a:srgbClr val="000000">
                    <a:alpha val="43137"/>
                  </a:srgbClr>
                </a:outerShdw>
              </a:effectLst>
            </a:endParaRPr>
          </a:p>
        </p:txBody>
      </p:sp>
      <p:sp>
        <p:nvSpPr>
          <p:cNvPr id="31746" name="CaixaDeTexto 2"/>
          <p:cNvSpPr txBox="1">
            <a:spLocks noChangeArrowheads="1"/>
          </p:cNvSpPr>
          <p:nvPr/>
        </p:nvSpPr>
        <p:spPr bwMode="auto">
          <a:xfrm>
            <a:off x="193675" y="5799138"/>
            <a:ext cx="11874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pt-BR" altLang="pt-BR" b="1">
                <a:solidFill>
                  <a:schemeClr val="bg1"/>
                </a:solidFill>
                <a:latin typeface="HelveticaNeueLT Std Blk Cn" panose="020B0906030702040204" pitchFamily="34" charset="0"/>
              </a:rPr>
              <a:t>COMO GARANTIR UMA VAGA AGORA NO PROGRAMA #SERCOACH</a:t>
            </a:r>
            <a:endParaRPr lang="pt-BR" altLang="pt-BR">
              <a:solidFill>
                <a:schemeClr val="bg1"/>
              </a:solidFill>
              <a:latin typeface="HelveticaNeueLT Std Blk Cn" panose="020B0906030702040204" pitchFamily="34" charset="0"/>
            </a:endParaRPr>
          </a:p>
        </p:txBody>
      </p:sp>
      <p:sp>
        <p:nvSpPr>
          <p:cNvPr id="5" name="CaixaDeTexto 4"/>
          <p:cNvSpPr txBox="1"/>
          <p:nvPr/>
        </p:nvSpPr>
        <p:spPr>
          <a:xfrm>
            <a:off x="770713" y="375936"/>
            <a:ext cx="9330550" cy="671851"/>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pt-BR" sz="2800" dirty="0" smtClean="0">
                <a:solidFill>
                  <a:schemeClr val="bg1"/>
                </a:solidFill>
              </a:rPr>
              <a:t>Formação em Coaching no Mercado		R$ 8.000</a:t>
            </a:r>
          </a:p>
        </p:txBody>
      </p:sp>
      <p:sp>
        <p:nvSpPr>
          <p:cNvPr id="14" name="CaixaDeTexto 13"/>
          <p:cNvSpPr txBox="1"/>
          <p:nvPr/>
        </p:nvSpPr>
        <p:spPr>
          <a:xfrm>
            <a:off x="770713" y="1047787"/>
            <a:ext cx="9330550" cy="738664"/>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pt-BR" sz="2800" dirty="0" smtClean="0">
                <a:solidFill>
                  <a:schemeClr val="bg1"/>
                </a:solidFill>
              </a:rPr>
              <a:t>Duas vagas no </a:t>
            </a:r>
            <a:r>
              <a:rPr lang="pt-BR" sz="2800" dirty="0" err="1" smtClean="0">
                <a:solidFill>
                  <a:schemeClr val="bg1"/>
                </a:solidFill>
              </a:rPr>
              <a:t>SERCOACHExperience</a:t>
            </a:r>
            <a:r>
              <a:rPr lang="pt-BR" sz="2800" dirty="0" smtClean="0">
                <a:solidFill>
                  <a:schemeClr val="bg1"/>
                </a:solidFill>
              </a:rPr>
              <a:t>		R$ 3.000</a:t>
            </a:r>
          </a:p>
        </p:txBody>
      </p:sp>
      <p:sp>
        <p:nvSpPr>
          <p:cNvPr id="15" name="CaixaDeTexto 14"/>
          <p:cNvSpPr txBox="1"/>
          <p:nvPr/>
        </p:nvSpPr>
        <p:spPr>
          <a:xfrm>
            <a:off x="770713" y="1786451"/>
            <a:ext cx="9330550" cy="738664"/>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pt-BR" sz="2800" dirty="0" smtClean="0">
                <a:solidFill>
                  <a:schemeClr val="bg1"/>
                </a:solidFill>
              </a:rPr>
              <a:t>Pacote de Bônus Extras do IBC			R$ 7.750</a:t>
            </a:r>
            <a:endParaRPr lang="pt-BR" sz="2800" dirty="0">
              <a:solidFill>
                <a:schemeClr val="bg1"/>
              </a:solidFill>
            </a:endParaRPr>
          </a:p>
        </p:txBody>
      </p:sp>
      <p:cxnSp>
        <p:nvCxnSpPr>
          <p:cNvPr id="13" name="Conector reto 12"/>
          <p:cNvCxnSpPr/>
          <p:nvPr/>
        </p:nvCxnSpPr>
        <p:spPr>
          <a:xfrm>
            <a:off x="1200150" y="1047787"/>
            <a:ext cx="85725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Conector reto 17"/>
          <p:cNvCxnSpPr/>
          <p:nvPr/>
        </p:nvCxnSpPr>
        <p:spPr>
          <a:xfrm>
            <a:off x="1200150" y="1748391"/>
            <a:ext cx="85725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Conector reto 18"/>
          <p:cNvCxnSpPr/>
          <p:nvPr/>
        </p:nvCxnSpPr>
        <p:spPr>
          <a:xfrm>
            <a:off x="1200150" y="2458302"/>
            <a:ext cx="85725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CaixaDeTexto 22"/>
          <p:cNvSpPr txBox="1"/>
          <p:nvPr/>
        </p:nvSpPr>
        <p:spPr>
          <a:xfrm>
            <a:off x="6915150" y="2528878"/>
            <a:ext cx="2857500" cy="696406"/>
          </a:xfrm>
          <a:prstGeom prst="rect">
            <a:avLst/>
          </a:prstGeom>
          <a:noFill/>
          <a:ln>
            <a:solidFill>
              <a:schemeClr val="bg1"/>
            </a:solidFill>
          </a:ln>
        </p:spPr>
        <p:txBody>
          <a:bodyPr wrap="square" rtlCol="0" anchor="ctr">
            <a:spAutoFit/>
          </a:bodyPr>
          <a:lstStyle/>
          <a:p>
            <a:pPr algn="ctr"/>
            <a:r>
              <a:rPr lang="pt-BR" sz="2800" b="1" dirty="0" smtClean="0">
                <a:solidFill>
                  <a:schemeClr val="bg1"/>
                </a:solidFill>
              </a:rPr>
              <a:t>Total: R</a:t>
            </a:r>
            <a:r>
              <a:rPr lang="pt-BR" sz="2800" b="1" dirty="0">
                <a:solidFill>
                  <a:schemeClr val="bg1"/>
                </a:solidFill>
              </a:rPr>
              <a:t>$ </a:t>
            </a:r>
            <a:r>
              <a:rPr lang="pt-BR" sz="2800" b="1" dirty="0" smtClean="0">
                <a:solidFill>
                  <a:schemeClr val="bg1"/>
                </a:solidFill>
              </a:rPr>
              <a:t>18.250</a:t>
            </a:r>
            <a:endParaRPr lang="pt-BR" sz="2800" dirty="0">
              <a:solidFill>
                <a:schemeClr val="bg1"/>
              </a:solidFill>
            </a:endParaRPr>
          </a:p>
        </p:txBody>
      </p:sp>
    </p:spTree>
    <p:extLst>
      <p:ext uri="{BB962C8B-B14F-4D97-AF65-F5344CB8AC3E}">
        <p14:creationId xmlns:p14="http://schemas.microsoft.com/office/powerpoint/2010/main" val="243668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ppt_x"/>
                                          </p:val>
                                        </p:tav>
                                        <p:tav tm="100000">
                                          <p:val>
                                            <p:strVal val="#ppt_x"/>
                                          </p:val>
                                        </p:tav>
                                      </p:tavLst>
                                    </p:anim>
                                    <p:anim calcmode="lin" valueType="num">
                                      <p:cBhvr additive="base">
                                        <p:cTn id="3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15" grpId="0"/>
      <p:bldP spid="2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Imagem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ângulo 2"/>
          <p:cNvSpPr/>
          <p:nvPr/>
        </p:nvSpPr>
        <p:spPr>
          <a:xfrm>
            <a:off x="0" y="-57152"/>
            <a:ext cx="12192000" cy="57991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baseline="30000" dirty="0" smtClean="0">
              <a:solidFill>
                <a:srgbClr val="000000"/>
              </a:solidFill>
              <a:effectLst>
                <a:outerShdw blurRad="38100" dist="38100" dir="2700000" algn="tl">
                  <a:srgbClr val="000000">
                    <a:alpha val="43137"/>
                  </a:srgbClr>
                </a:outerShdw>
              </a:effectLst>
            </a:endParaRPr>
          </a:p>
        </p:txBody>
      </p:sp>
      <p:sp>
        <p:nvSpPr>
          <p:cNvPr id="31746" name="CaixaDeTexto 2"/>
          <p:cNvSpPr txBox="1">
            <a:spLocks noChangeArrowheads="1"/>
          </p:cNvSpPr>
          <p:nvPr/>
        </p:nvSpPr>
        <p:spPr bwMode="auto">
          <a:xfrm>
            <a:off x="193675" y="5799138"/>
            <a:ext cx="11874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pt-BR" altLang="pt-BR" b="1">
                <a:solidFill>
                  <a:schemeClr val="bg1"/>
                </a:solidFill>
                <a:latin typeface="HelveticaNeueLT Std Blk Cn" panose="020B0906030702040204" pitchFamily="34" charset="0"/>
              </a:rPr>
              <a:t>COMO GARANTIR UMA VAGA AGORA NO PROGRAMA #SERCOACH</a:t>
            </a:r>
            <a:endParaRPr lang="pt-BR" altLang="pt-BR">
              <a:solidFill>
                <a:schemeClr val="bg1"/>
              </a:solidFill>
              <a:latin typeface="HelveticaNeueLT Std Blk Cn" panose="020B0906030702040204" pitchFamily="34" charset="0"/>
            </a:endParaRPr>
          </a:p>
        </p:txBody>
      </p:sp>
      <p:sp>
        <p:nvSpPr>
          <p:cNvPr id="5" name="CaixaDeTexto 4"/>
          <p:cNvSpPr txBox="1"/>
          <p:nvPr/>
        </p:nvSpPr>
        <p:spPr>
          <a:xfrm>
            <a:off x="770713" y="375936"/>
            <a:ext cx="9330550" cy="671851"/>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pt-BR" sz="2800" dirty="0" smtClean="0">
                <a:solidFill>
                  <a:schemeClr val="bg1"/>
                </a:solidFill>
              </a:rPr>
              <a:t>Formação em Coaching no Mercado		</a:t>
            </a:r>
            <a:r>
              <a:rPr lang="pt-BR" sz="2800" strike="sngStrike" dirty="0" smtClean="0">
                <a:solidFill>
                  <a:schemeClr val="bg1"/>
                </a:solidFill>
              </a:rPr>
              <a:t>R$ 8.000</a:t>
            </a:r>
          </a:p>
        </p:txBody>
      </p:sp>
      <p:sp>
        <p:nvSpPr>
          <p:cNvPr id="14" name="CaixaDeTexto 13"/>
          <p:cNvSpPr txBox="1"/>
          <p:nvPr/>
        </p:nvSpPr>
        <p:spPr>
          <a:xfrm>
            <a:off x="770713" y="1047787"/>
            <a:ext cx="9330550" cy="671851"/>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pt-BR" sz="2800" dirty="0" smtClean="0">
                <a:solidFill>
                  <a:schemeClr val="bg1"/>
                </a:solidFill>
              </a:rPr>
              <a:t>Duas vagas no </a:t>
            </a:r>
            <a:r>
              <a:rPr lang="pt-BR" sz="2800" dirty="0" err="1" smtClean="0">
                <a:solidFill>
                  <a:schemeClr val="bg1"/>
                </a:solidFill>
              </a:rPr>
              <a:t>SERCOACHExperience</a:t>
            </a:r>
            <a:r>
              <a:rPr lang="pt-BR" sz="2800" dirty="0" smtClean="0">
                <a:solidFill>
                  <a:schemeClr val="bg1"/>
                </a:solidFill>
              </a:rPr>
              <a:t>		</a:t>
            </a:r>
            <a:r>
              <a:rPr lang="pt-BR" sz="2800" strike="sngStrike" dirty="0" smtClean="0">
                <a:solidFill>
                  <a:schemeClr val="bg1"/>
                </a:solidFill>
              </a:rPr>
              <a:t>R$ 3.000</a:t>
            </a:r>
          </a:p>
        </p:txBody>
      </p:sp>
      <p:sp>
        <p:nvSpPr>
          <p:cNvPr id="15" name="CaixaDeTexto 14"/>
          <p:cNvSpPr txBox="1"/>
          <p:nvPr/>
        </p:nvSpPr>
        <p:spPr>
          <a:xfrm>
            <a:off x="770713" y="1786451"/>
            <a:ext cx="9330550" cy="738664"/>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pt-BR" sz="2800" dirty="0" smtClean="0">
                <a:solidFill>
                  <a:schemeClr val="bg1"/>
                </a:solidFill>
              </a:rPr>
              <a:t>Pacote de Bônus Extras do IBC			</a:t>
            </a:r>
            <a:r>
              <a:rPr lang="pt-BR" sz="2800" strike="sngStrike" dirty="0" smtClean="0">
                <a:solidFill>
                  <a:schemeClr val="bg1"/>
                </a:solidFill>
              </a:rPr>
              <a:t>R$ 7.750</a:t>
            </a:r>
            <a:endParaRPr lang="pt-BR" sz="2800" strike="sngStrike" dirty="0">
              <a:solidFill>
                <a:schemeClr val="bg1"/>
              </a:solidFill>
            </a:endParaRPr>
          </a:p>
        </p:txBody>
      </p:sp>
      <p:cxnSp>
        <p:nvCxnSpPr>
          <p:cNvPr id="13" name="Conector reto 12"/>
          <p:cNvCxnSpPr/>
          <p:nvPr/>
        </p:nvCxnSpPr>
        <p:spPr>
          <a:xfrm>
            <a:off x="1200150" y="1047787"/>
            <a:ext cx="85725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Conector reto 17"/>
          <p:cNvCxnSpPr/>
          <p:nvPr/>
        </p:nvCxnSpPr>
        <p:spPr>
          <a:xfrm>
            <a:off x="1200150" y="1748391"/>
            <a:ext cx="85725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Conector reto 18"/>
          <p:cNvCxnSpPr/>
          <p:nvPr/>
        </p:nvCxnSpPr>
        <p:spPr>
          <a:xfrm>
            <a:off x="1200150" y="2458302"/>
            <a:ext cx="85725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CaixaDeTexto 22"/>
          <p:cNvSpPr txBox="1"/>
          <p:nvPr/>
        </p:nvSpPr>
        <p:spPr>
          <a:xfrm>
            <a:off x="6915150" y="2528878"/>
            <a:ext cx="2857500" cy="696406"/>
          </a:xfrm>
          <a:prstGeom prst="rect">
            <a:avLst/>
          </a:prstGeom>
          <a:noFill/>
          <a:ln>
            <a:solidFill>
              <a:schemeClr val="bg1"/>
            </a:solidFill>
          </a:ln>
        </p:spPr>
        <p:txBody>
          <a:bodyPr wrap="square" rtlCol="0" anchor="ctr">
            <a:spAutoFit/>
          </a:bodyPr>
          <a:lstStyle/>
          <a:p>
            <a:pPr algn="ctr"/>
            <a:r>
              <a:rPr lang="pt-BR" sz="2800" b="1" strike="sngStrike" dirty="0" smtClean="0">
                <a:solidFill>
                  <a:schemeClr val="bg1"/>
                </a:solidFill>
              </a:rPr>
              <a:t>Total: R</a:t>
            </a:r>
            <a:r>
              <a:rPr lang="pt-BR" sz="2800" b="1" strike="sngStrike" dirty="0">
                <a:solidFill>
                  <a:schemeClr val="bg1"/>
                </a:solidFill>
              </a:rPr>
              <a:t>$ </a:t>
            </a:r>
            <a:r>
              <a:rPr lang="pt-BR" sz="2800" b="1" strike="sngStrike" dirty="0" smtClean="0">
                <a:solidFill>
                  <a:schemeClr val="bg1"/>
                </a:solidFill>
              </a:rPr>
              <a:t>18.250</a:t>
            </a:r>
            <a:endParaRPr lang="pt-BR" sz="2800" strike="sngStrike" dirty="0">
              <a:solidFill>
                <a:schemeClr val="bg1"/>
              </a:solidFill>
            </a:endParaRPr>
          </a:p>
        </p:txBody>
      </p:sp>
      <p:sp>
        <p:nvSpPr>
          <p:cNvPr id="12" name="CaixaDeTexto 11"/>
          <p:cNvSpPr txBox="1"/>
          <p:nvPr/>
        </p:nvSpPr>
        <p:spPr>
          <a:xfrm>
            <a:off x="1200149" y="3903335"/>
            <a:ext cx="5100639" cy="1107996"/>
          </a:xfrm>
          <a:prstGeom prst="rect">
            <a:avLst/>
          </a:prstGeom>
          <a:solidFill>
            <a:schemeClr val="accent4"/>
          </a:solidFill>
          <a:ln>
            <a:noFill/>
          </a:ln>
        </p:spPr>
        <p:txBody>
          <a:bodyPr wrap="square" rtlCol="0" anchor="ctr">
            <a:spAutoFit/>
          </a:bodyPr>
          <a:lstStyle/>
          <a:p>
            <a:pPr algn="ctr"/>
            <a:r>
              <a:rPr lang="pt-BR" sz="4400" dirty="0" smtClean="0"/>
              <a:t>12x</a:t>
            </a:r>
            <a:r>
              <a:rPr lang="pt-BR" sz="6600" b="1" dirty="0" smtClean="0"/>
              <a:t> R$ 397</a:t>
            </a:r>
            <a:endParaRPr lang="pt-BR" sz="6600" dirty="0"/>
          </a:p>
        </p:txBody>
      </p:sp>
      <p:sp>
        <p:nvSpPr>
          <p:cNvPr id="16" name="CaixaDeTexto 15"/>
          <p:cNvSpPr txBox="1"/>
          <p:nvPr/>
        </p:nvSpPr>
        <p:spPr>
          <a:xfrm>
            <a:off x="1142996" y="3355952"/>
            <a:ext cx="5100639" cy="461665"/>
          </a:xfrm>
          <a:prstGeom prst="rect">
            <a:avLst/>
          </a:prstGeom>
          <a:noFill/>
          <a:ln>
            <a:noFill/>
          </a:ln>
        </p:spPr>
        <p:txBody>
          <a:bodyPr wrap="square" rtlCol="0" anchor="ctr">
            <a:spAutoFit/>
          </a:bodyPr>
          <a:lstStyle/>
          <a:p>
            <a:r>
              <a:rPr lang="pt-BR" sz="2400" dirty="0" smtClean="0">
                <a:solidFill>
                  <a:schemeClr val="bg1"/>
                </a:solidFill>
              </a:rPr>
              <a:t>Investimento para o #SERCOACH</a:t>
            </a:r>
            <a:endParaRPr lang="pt-BR" sz="2400" dirty="0">
              <a:solidFill>
                <a:schemeClr val="bg1"/>
              </a:solidFill>
            </a:endParaRPr>
          </a:p>
        </p:txBody>
      </p:sp>
      <p:sp>
        <p:nvSpPr>
          <p:cNvPr id="17" name="CaixaDeTexto 16"/>
          <p:cNvSpPr txBox="1"/>
          <p:nvPr/>
        </p:nvSpPr>
        <p:spPr>
          <a:xfrm>
            <a:off x="6543675" y="4103389"/>
            <a:ext cx="3228975" cy="707886"/>
          </a:xfrm>
          <a:prstGeom prst="rect">
            <a:avLst/>
          </a:prstGeom>
          <a:noFill/>
          <a:ln>
            <a:solidFill>
              <a:schemeClr val="accent4"/>
            </a:solidFill>
          </a:ln>
        </p:spPr>
        <p:txBody>
          <a:bodyPr wrap="square" rtlCol="0" anchor="ctr">
            <a:spAutoFit/>
          </a:bodyPr>
          <a:lstStyle/>
          <a:p>
            <a:pPr algn="ctr"/>
            <a:r>
              <a:rPr lang="pt-BR" sz="4000" b="1" dirty="0" smtClean="0">
                <a:solidFill>
                  <a:schemeClr val="bg1"/>
                </a:solidFill>
              </a:rPr>
              <a:t>+ RISCO ZERO</a:t>
            </a:r>
            <a:endParaRPr lang="pt-BR" sz="6000" b="1" dirty="0">
              <a:solidFill>
                <a:schemeClr val="bg1"/>
              </a:solidFill>
            </a:endParaRPr>
          </a:p>
        </p:txBody>
      </p:sp>
    </p:spTree>
    <p:extLst>
      <p:ext uri="{BB962C8B-B14F-4D97-AF65-F5344CB8AC3E}">
        <p14:creationId xmlns:p14="http://schemas.microsoft.com/office/powerpoint/2010/main" val="1314997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Imagem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4" name="CaixaDeTexto 2"/>
          <p:cNvSpPr txBox="1">
            <a:spLocks noChangeArrowheads="1"/>
          </p:cNvSpPr>
          <p:nvPr/>
        </p:nvSpPr>
        <p:spPr bwMode="auto">
          <a:xfrm>
            <a:off x="193675" y="5799138"/>
            <a:ext cx="117887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pt-BR" altLang="pt-BR" sz="3600" b="1">
                <a:solidFill>
                  <a:schemeClr val="bg1"/>
                </a:solidFill>
                <a:latin typeface="HelveticaNeueLT Std Blk Cn" panose="020B0906030702040204" pitchFamily="34" charset="0"/>
              </a:rPr>
              <a:t>GARANTIA INCONDICIONAL</a:t>
            </a:r>
            <a:endParaRPr lang="pt-BR" altLang="pt-BR" sz="3600">
              <a:solidFill>
                <a:schemeClr val="bg1"/>
              </a:solidFill>
              <a:latin typeface="HelveticaNeueLT Std Blk Cn" panose="020B0906030702040204" pitchFamily="34" charset="0"/>
            </a:endParaRPr>
          </a:p>
        </p:txBody>
      </p:sp>
      <p:pic>
        <p:nvPicPr>
          <p:cNvPr id="33795" name="Imagem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4725" y="1409700"/>
            <a:ext cx="25146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CaixaDeTexto 5"/>
          <p:cNvSpPr txBox="1">
            <a:spLocks noChangeArrowheads="1"/>
          </p:cNvSpPr>
          <p:nvPr/>
        </p:nvSpPr>
        <p:spPr bwMode="auto">
          <a:xfrm>
            <a:off x="3954463" y="2347913"/>
            <a:ext cx="5738812"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pt-BR" altLang="pt-BR" sz="8800" b="1">
                <a:solidFill>
                  <a:schemeClr val="bg1"/>
                </a:solidFill>
              </a:rPr>
              <a:t>RISCO ZERO</a:t>
            </a:r>
          </a:p>
        </p:txBody>
      </p:sp>
    </p:spTree>
    <p:extLst>
      <p:ext uri="{BB962C8B-B14F-4D97-AF65-F5344CB8AC3E}">
        <p14:creationId xmlns:p14="http://schemas.microsoft.com/office/powerpoint/2010/main" val="6873476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Imagem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8" name="CaixaDeTexto 2"/>
          <p:cNvSpPr txBox="1">
            <a:spLocks noChangeArrowheads="1"/>
          </p:cNvSpPr>
          <p:nvPr/>
        </p:nvSpPr>
        <p:spPr bwMode="auto">
          <a:xfrm>
            <a:off x="193675" y="5799138"/>
            <a:ext cx="117887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pt-BR" altLang="pt-BR" sz="3600" b="1">
                <a:solidFill>
                  <a:schemeClr val="bg1"/>
                </a:solidFill>
                <a:latin typeface="HelveticaNeueLT Std Blk Cn" panose="020B0906030702040204" pitchFamily="34" charset="0"/>
              </a:rPr>
              <a:t>GARANTIA INCONDICIONAL</a:t>
            </a:r>
            <a:endParaRPr lang="pt-BR" altLang="pt-BR" sz="3600">
              <a:solidFill>
                <a:schemeClr val="bg1"/>
              </a:solidFill>
              <a:latin typeface="HelveticaNeueLT Std Blk Cn" panose="020B0906030702040204" pitchFamily="34" charset="0"/>
            </a:endParaRPr>
          </a:p>
        </p:txBody>
      </p:sp>
      <p:pic>
        <p:nvPicPr>
          <p:cNvPr id="34819" name="Imagem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4725" y="1409700"/>
            <a:ext cx="25146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CaixaDeTexto 5"/>
          <p:cNvSpPr txBox="1">
            <a:spLocks noChangeArrowheads="1"/>
          </p:cNvSpPr>
          <p:nvPr/>
        </p:nvSpPr>
        <p:spPr bwMode="auto">
          <a:xfrm>
            <a:off x="4238625" y="2116138"/>
            <a:ext cx="6354763"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pt-BR" altLang="pt-BR" sz="2400">
                <a:solidFill>
                  <a:schemeClr val="bg1"/>
                </a:solidFill>
              </a:rPr>
              <a:t>#1 - Você entra no Programa Online #SERCOACH, aplica a metodologia comprovada, aproveita todos os bônus exclusivos e tem a sua vida transformada com o Coaching em apenas 12 semanas.</a:t>
            </a:r>
          </a:p>
        </p:txBody>
      </p:sp>
    </p:spTree>
    <p:extLst>
      <p:ext uri="{BB962C8B-B14F-4D97-AF65-F5344CB8AC3E}">
        <p14:creationId xmlns:p14="http://schemas.microsoft.com/office/powerpoint/2010/main" val="25539989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Imagem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2" name="CaixaDeTexto 2"/>
          <p:cNvSpPr txBox="1">
            <a:spLocks noChangeArrowheads="1"/>
          </p:cNvSpPr>
          <p:nvPr/>
        </p:nvSpPr>
        <p:spPr bwMode="auto">
          <a:xfrm>
            <a:off x="193675" y="5799138"/>
            <a:ext cx="117887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pt-BR" altLang="pt-BR" sz="3600" b="1">
                <a:solidFill>
                  <a:schemeClr val="bg1"/>
                </a:solidFill>
                <a:latin typeface="HelveticaNeueLT Std Blk Cn" panose="020B0906030702040204" pitchFamily="34" charset="0"/>
              </a:rPr>
              <a:t>GARANTIA INCONDICIONAL</a:t>
            </a:r>
            <a:endParaRPr lang="pt-BR" altLang="pt-BR" sz="3600">
              <a:solidFill>
                <a:schemeClr val="bg1"/>
              </a:solidFill>
              <a:latin typeface="HelveticaNeueLT Std Blk Cn" panose="020B0906030702040204" pitchFamily="34" charset="0"/>
            </a:endParaRPr>
          </a:p>
        </p:txBody>
      </p:sp>
      <p:pic>
        <p:nvPicPr>
          <p:cNvPr id="35843" name="Imagem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4725" y="1409700"/>
            <a:ext cx="25146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CaixaDeTexto 5"/>
          <p:cNvSpPr txBox="1">
            <a:spLocks noChangeArrowheads="1"/>
          </p:cNvSpPr>
          <p:nvPr/>
        </p:nvSpPr>
        <p:spPr bwMode="auto">
          <a:xfrm>
            <a:off x="4238625" y="1716088"/>
            <a:ext cx="6354763"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pt-BR" altLang="pt-BR" sz="2400">
                <a:solidFill>
                  <a:schemeClr val="bg1"/>
                </a:solidFill>
              </a:rPr>
              <a:t>#2 - Você entra no Programa Online #SERCOACH, aplica a metodologia comprovada, aproveita todos os bônus exclusivos e, se em até 30 dias você não ficar duas vezes mais impressionado do que espera, eu devolvo cada centavo do seu investimento. Basta enviar um e-mail para o endereço que está dentro do portal de membros.</a:t>
            </a:r>
          </a:p>
        </p:txBody>
      </p:sp>
    </p:spTree>
    <p:extLst>
      <p:ext uri="{BB962C8B-B14F-4D97-AF65-F5344CB8AC3E}">
        <p14:creationId xmlns:p14="http://schemas.microsoft.com/office/powerpoint/2010/main" val="19312748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Imagem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6" name="CaixaDeTexto 2"/>
          <p:cNvSpPr txBox="1">
            <a:spLocks noChangeArrowheads="1"/>
          </p:cNvSpPr>
          <p:nvPr/>
        </p:nvSpPr>
        <p:spPr bwMode="auto">
          <a:xfrm>
            <a:off x="193675" y="5799138"/>
            <a:ext cx="117887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pt-BR" altLang="pt-BR" sz="3600" b="1">
                <a:solidFill>
                  <a:schemeClr val="bg1"/>
                </a:solidFill>
                <a:latin typeface="HelveticaNeueLT Std Blk Cn" panose="020B0906030702040204" pitchFamily="34" charset="0"/>
              </a:rPr>
              <a:t>MISS</a:t>
            </a:r>
            <a:r>
              <a:rPr lang="en-US" altLang="pt-BR" sz="3600" b="1">
                <a:solidFill>
                  <a:schemeClr val="bg1"/>
                </a:solidFill>
                <a:latin typeface="HelveticaNeueLT Std Blk Cn" panose="020B0906030702040204" pitchFamily="34" charset="0"/>
              </a:rPr>
              <a:t>ÃO DE SATISFAÇÃO DO IBC</a:t>
            </a:r>
            <a:endParaRPr lang="pt-BR" altLang="pt-BR" sz="3600">
              <a:solidFill>
                <a:schemeClr val="bg1"/>
              </a:solidFill>
              <a:latin typeface="HelveticaNeueLT Std Blk Cn" panose="020B0906030702040204" pitchFamily="34" charset="0"/>
            </a:endParaRPr>
          </a:p>
        </p:txBody>
      </p:sp>
      <p:pic>
        <p:nvPicPr>
          <p:cNvPr id="36867" name="Imagem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4725" y="1484313"/>
            <a:ext cx="2514600" cy="301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CaixaDeTexto 5"/>
          <p:cNvSpPr txBox="1">
            <a:spLocks noChangeArrowheads="1"/>
          </p:cNvSpPr>
          <p:nvPr/>
        </p:nvSpPr>
        <p:spPr bwMode="auto">
          <a:xfrm>
            <a:off x="3954463" y="2347913"/>
            <a:ext cx="6597650"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pt-BR" altLang="pt-BR" sz="6000" b="1">
                <a:solidFill>
                  <a:schemeClr val="bg1"/>
                </a:solidFill>
              </a:rPr>
              <a:t>97% DE SATISFAÇÃO</a:t>
            </a:r>
          </a:p>
          <a:p>
            <a:pPr eaLnBrk="1" hangingPunct="1">
              <a:lnSpc>
                <a:spcPct val="100000"/>
              </a:lnSpc>
              <a:spcBef>
                <a:spcPct val="0"/>
              </a:spcBef>
              <a:buFontTx/>
              <a:buNone/>
            </a:pPr>
            <a:r>
              <a:rPr lang="pt-BR" altLang="pt-BR" sz="2000" b="1">
                <a:solidFill>
                  <a:schemeClr val="bg1"/>
                </a:solidFill>
              </a:rPr>
              <a:t>PESQUISA REALIZADA EM TODAS AS TURMAS DO IBC</a:t>
            </a:r>
          </a:p>
        </p:txBody>
      </p:sp>
    </p:spTree>
    <p:extLst>
      <p:ext uri="{BB962C8B-B14F-4D97-AF65-F5344CB8AC3E}">
        <p14:creationId xmlns:p14="http://schemas.microsoft.com/office/powerpoint/2010/main" val="2715312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Imagem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CaixaDeTexto 2"/>
          <p:cNvSpPr txBox="1">
            <a:spLocks noChangeArrowheads="1"/>
          </p:cNvSpPr>
          <p:nvPr/>
        </p:nvSpPr>
        <p:spPr bwMode="auto">
          <a:xfrm>
            <a:off x="193675" y="5799138"/>
            <a:ext cx="117887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pt-BR" altLang="pt-BR" sz="3600" b="1">
                <a:solidFill>
                  <a:schemeClr val="bg1"/>
                </a:solidFill>
                <a:latin typeface="HelveticaNeueLT Std Blk Cn" panose="020B0906030702040204" pitchFamily="34" charset="0"/>
              </a:rPr>
              <a:t>QUANTO TEMPO VOC</a:t>
            </a:r>
            <a:r>
              <a:rPr lang="en-US" altLang="pt-BR" sz="3600" b="1">
                <a:solidFill>
                  <a:schemeClr val="bg1"/>
                </a:solidFill>
                <a:latin typeface="HelveticaNeueLT Std Blk Cn" panose="020B0906030702040204" pitchFamily="34" charset="0"/>
              </a:rPr>
              <a:t>Ê TEM</a:t>
            </a:r>
            <a:r>
              <a:rPr lang="mr-IN" altLang="pt-BR" sz="3600" b="1">
                <a:solidFill>
                  <a:schemeClr val="bg1"/>
                </a:solidFill>
                <a:latin typeface="HelveticaNeueLT Std Blk Cn" panose="020B0906030702040204" pitchFamily="34" charset="0"/>
              </a:rPr>
              <a:t>…</a:t>
            </a:r>
            <a:endParaRPr lang="pt-BR" altLang="pt-BR" sz="3600">
              <a:solidFill>
                <a:schemeClr val="bg1"/>
              </a:solidFill>
              <a:latin typeface="HelveticaNeueLT Std Blk Cn" panose="020B0906030702040204" pitchFamily="34" charset="0"/>
            </a:endParaRPr>
          </a:p>
        </p:txBody>
      </p:sp>
      <p:sp>
        <p:nvSpPr>
          <p:cNvPr id="37891" name="CaixaDeTexto 5"/>
          <p:cNvSpPr txBox="1">
            <a:spLocks noChangeArrowheads="1"/>
          </p:cNvSpPr>
          <p:nvPr/>
        </p:nvSpPr>
        <p:spPr bwMode="auto">
          <a:xfrm>
            <a:off x="1455738" y="3068638"/>
            <a:ext cx="6840537"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pt-BR" altLang="pt-BR" sz="4000" b="1"/>
              <a:t>81% DAS VAGAS PREENCHIDAS</a:t>
            </a:r>
          </a:p>
          <a:p>
            <a:pPr eaLnBrk="1" hangingPunct="1">
              <a:lnSpc>
                <a:spcPct val="100000"/>
              </a:lnSpc>
              <a:spcBef>
                <a:spcPct val="0"/>
              </a:spcBef>
              <a:buFontTx/>
              <a:buNone/>
            </a:pPr>
            <a:r>
              <a:rPr lang="pt-BR" altLang="pt-BR" sz="1800" b="1"/>
              <a:t>ESTA PODE SER A ÚLTIMA OPORTUNIDADE PARA ENTRAR NA  TURMA</a:t>
            </a:r>
          </a:p>
        </p:txBody>
      </p:sp>
    </p:spTree>
    <p:extLst>
      <p:ext uri="{BB962C8B-B14F-4D97-AF65-F5344CB8AC3E}">
        <p14:creationId xmlns:p14="http://schemas.microsoft.com/office/powerpoint/2010/main" val="16025603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Imagem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0" name="CaixaDeTexto 2"/>
          <p:cNvSpPr txBox="1">
            <a:spLocks noChangeArrowheads="1"/>
          </p:cNvSpPr>
          <p:nvPr/>
        </p:nvSpPr>
        <p:spPr bwMode="auto">
          <a:xfrm>
            <a:off x="193675" y="5799138"/>
            <a:ext cx="117887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pt-BR" altLang="pt-BR" sz="3200" b="1">
                <a:solidFill>
                  <a:schemeClr val="bg1"/>
                </a:solidFill>
                <a:latin typeface="HelveticaNeueLT Std Blk Cn" panose="020B0906030702040204" pitchFamily="34" charset="0"/>
              </a:rPr>
              <a:t>COMO SERÁ O PAGAMENTO PARA GARANTIR SUA VAGA</a:t>
            </a:r>
            <a:endParaRPr lang="pt-BR" altLang="pt-BR" sz="3200">
              <a:solidFill>
                <a:schemeClr val="bg1"/>
              </a:solidFill>
              <a:latin typeface="HelveticaNeueLT Std Blk Cn" panose="020B0906030702040204" pitchFamily="34" charset="0"/>
            </a:endParaRPr>
          </a:p>
        </p:txBody>
      </p:sp>
    </p:spTree>
    <p:extLst>
      <p:ext uri="{BB962C8B-B14F-4D97-AF65-F5344CB8AC3E}">
        <p14:creationId xmlns:p14="http://schemas.microsoft.com/office/powerpoint/2010/main" val="32171435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Imagem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CaixaDeTexto 2"/>
          <p:cNvSpPr txBox="1">
            <a:spLocks noChangeArrowheads="1"/>
          </p:cNvSpPr>
          <p:nvPr/>
        </p:nvSpPr>
        <p:spPr bwMode="auto">
          <a:xfrm>
            <a:off x="193675" y="5799138"/>
            <a:ext cx="117887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pt-BR" altLang="pt-BR" sz="3600" b="1">
                <a:solidFill>
                  <a:schemeClr val="bg1"/>
                </a:solidFill>
                <a:latin typeface="HelveticaNeueLT Std Blk Cn" panose="020B0906030702040204" pitchFamily="34" charset="0"/>
              </a:rPr>
              <a:t>PERGUNTAS E RESPOSTAS</a:t>
            </a:r>
            <a:endParaRPr lang="pt-BR" altLang="pt-BR" sz="3600">
              <a:solidFill>
                <a:schemeClr val="bg1"/>
              </a:solidFill>
              <a:latin typeface="HelveticaNeueLT Std Blk Cn" panose="020B0906030702040204" pitchFamily="34" charset="0"/>
            </a:endParaRPr>
          </a:p>
        </p:txBody>
      </p:sp>
    </p:spTree>
    <p:extLst>
      <p:ext uri="{BB962C8B-B14F-4D97-AF65-F5344CB8AC3E}">
        <p14:creationId xmlns:p14="http://schemas.microsoft.com/office/powerpoint/2010/main" val="4684550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5936684" y="1189778"/>
            <a:ext cx="4894730" cy="4044184"/>
          </a:xfrm>
          <a:prstGeom prst="rect">
            <a:avLst/>
          </a:prstGeom>
        </p:spPr>
        <p:txBody>
          <a:bodyPr wrap="square">
            <a:spAutoFit/>
          </a:bodyPr>
          <a:lstStyle/>
          <a:p>
            <a:pPr>
              <a:lnSpc>
                <a:spcPct val="107000"/>
              </a:lnSpc>
              <a:spcAft>
                <a:spcPts val="800"/>
              </a:spcAft>
            </a:pPr>
            <a:r>
              <a:rPr lang="pt-BR" sz="4000" b="1" dirty="0">
                <a:solidFill>
                  <a:srgbClr val="00465E"/>
                </a:solidFill>
                <a:latin typeface="Calibri" panose="020F0502020204030204" pitchFamily="34" charset="0"/>
                <a:ea typeface="Calibri" panose="020F0502020204030204" pitchFamily="34" charset="0"/>
                <a:cs typeface="Times New Roman" panose="02020603050405020304" pitchFamily="18" charset="0"/>
              </a:rPr>
              <a:t>Minha missão de </a:t>
            </a:r>
            <a:r>
              <a:rPr lang="pt-BR" sz="4000" b="1" dirty="0" smtClean="0">
                <a:solidFill>
                  <a:srgbClr val="00465E"/>
                </a:solidFill>
                <a:latin typeface="Calibri" panose="020F0502020204030204" pitchFamily="34" charset="0"/>
                <a:ea typeface="Calibri" panose="020F0502020204030204" pitchFamily="34" charset="0"/>
                <a:cs typeface="Times New Roman" panose="02020603050405020304" pitchFamily="18" charset="0"/>
              </a:rPr>
              <a:t>vida é </a:t>
            </a:r>
            <a:r>
              <a:rPr lang="pt-BR" sz="4000" b="1" dirty="0">
                <a:solidFill>
                  <a:srgbClr val="00465E"/>
                </a:solidFill>
                <a:latin typeface="Calibri" panose="020F0502020204030204" pitchFamily="34" charset="0"/>
                <a:ea typeface="Calibri" panose="020F0502020204030204" pitchFamily="34" charset="0"/>
                <a:cs typeface="Times New Roman" panose="02020603050405020304" pitchFamily="18" charset="0"/>
              </a:rPr>
              <a:t>ensinar as pessoas a usarem o processo de </a:t>
            </a:r>
            <a:r>
              <a:rPr lang="pt-BR" sz="4000" b="1" i="1" dirty="0">
                <a:solidFill>
                  <a:srgbClr val="00465E"/>
                </a:solidFill>
                <a:latin typeface="Calibri" panose="020F0502020204030204" pitchFamily="34" charset="0"/>
                <a:ea typeface="Calibri" panose="020F0502020204030204" pitchFamily="34" charset="0"/>
                <a:cs typeface="Times New Roman" panose="02020603050405020304" pitchFamily="18" charset="0"/>
              </a:rPr>
              <a:t>C</a:t>
            </a:r>
            <a:r>
              <a:rPr lang="pt-BR" sz="4000" b="1" i="1" dirty="0" smtClean="0">
                <a:solidFill>
                  <a:srgbClr val="00465E"/>
                </a:solidFill>
                <a:latin typeface="Calibri" panose="020F0502020204030204" pitchFamily="34" charset="0"/>
                <a:ea typeface="Calibri" panose="020F0502020204030204" pitchFamily="34" charset="0"/>
                <a:cs typeface="Times New Roman" panose="02020603050405020304" pitchFamily="18" charset="0"/>
              </a:rPr>
              <a:t>oaching</a:t>
            </a:r>
            <a:r>
              <a:rPr lang="pt-BR" sz="4000" b="1" dirty="0" smtClean="0">
                <a:solidFill>
                  <a:srgbClr val="00465E"/>
                </a:solidFill>
                <a:latin typeface="Calibri" panose="020F0502020204030204" pitchFamily="34" charset="0"/>
                <a:ea typeface="Calibri" panose="020F0502020204030204" pitchFamily="34" charset="0"/>
                <a:cs typeface="Times New Roman" panose="02020603050405020304" pitchFamily="18" charset="0"/>
              </a:rPr>
              <a:t> </a:t>
            </a:r>
            <a:r>
              <a:rPr lang="pt-BR" sz="4000" b="1" dirty="0">
                <a:solidFill>
                  <a:srgbClr val="00465E"/>
                </a:solidFill>
                <a:latin typeface="Calibri" panose="020F0502020204030204" pitchFamily="34" charset="0"/>
                <a:ea typeface="Calibri" panose="020F0502020204030204" pitchFamily="34" charset="0"/>
                <a:cs typeface="Times New Roman" panose="02020603050405020304" pitchFamily="18" charset="0"/>
              </a:rPr>
              <a:t>para acelerar metas e objetivos. </a:t>
            </a:r>
          </a:p>
        </p:txBody>
      </p:sp>
      <p:pic>
        <p:nvPicPr>
          <p:cNvPr id="6" name="Image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916" y="1259450"/>
            <a:ext cx="5141817" cy="3856363"/>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sp>
        <p:nvSpPr>
          <p:cNvPr id="7" name="Retângulo 6"/>
          <p:cNvSpPr/>
          <p:nvPr/>
        </p:nvSpPr>
        <p:spPr>
          <a:xfrm>
            <a:off x="346295" y="5406488"/>
            <a:ext cx="4105451" cy="685059"/>
          </a:xfrm>
          <a:prstGeom prst="rect">
            <a:avLst/>
          </a:prstGeom>
        </p:spPr>
        <p:txBody>
          <a:bodyPr wrap="square">
            <a:spAutoFit/>
          </a:bodyPr>
          <a:lstStyle/>
          <a:p>
            <a:pPr>
              <a:lnSpc>
                <a:spcPct val="107000"/>
              </a:lnSpc>
              <a:spcAft>
                <a:spcPts val="800"/>
              </a:spcAft>
            </a:pPr>
            <a:r>
              <a:rPr lang="pt-BR" dirty="0">
                <a:latin typeface="Calibri" panose="020F0502020204030204" pitchFamily="34" charset="0"/>
                <a:ea typeface="Calibri" panose="020F0502020204030204" pitchFamily="34" charset="0"/>
                <a:cs typeface="Times New Roman" panose="02020603050405020304" pitchFamily="18" charset="0"/>
              </a:rPr>
              <a:t>O IBC possui coaches formados em 22 países diferentes – Self Coaching do IBC. </a:t>
            </a:r>
          </a:p>
        </p:txBody>
      </p:sp>
    </p:spTree>
    <p:extLst>
      <p:ext uri="{BB962C8B-B14F-4D97-AF65-F5344CB8AC3E}">
        <p14:creationId xmlns:p14="http://schemas.microsoft.com/office/powerpoint/2010/main" val="21867340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 y="114300"/>
            <a:ext cx="12192000" cy="6858000"/>
          </a:xfrm>
          <a:prstGeom prst="rect">
            <a:avLst/>
          </a:prstGeom>
        </p:spPr>
      </p:pic>
      <p:sp>
        <p:nvSpPr>
          <p:cNvPr id="5" name="Título 1"/>
          <p:cNvSpPr txBox="1">
            <a:spLocks/>
          </p:cNvSpPr>
          <p:nvPr/>
        </p:nvSpPr>
        <p:spPr>
          <a:xfrm>
            <a:off x="959223" y="510989"/>
            <a:ext cx="11075894" cy="57687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nSpc>
                <a:spcPct val="120000"/>
              </a:lnSpc>
              <a:buSzPct val="70000"/>
              <a:buFont typeface="+mj-lt"/>
              <a:buAutoNum type="arabicPeriod"/>
            </a:pPr>
            <a:endParaRPr lang="pt-BR" sz="2200" baseline="30000" dirty="0" smtClean="0">
              <a:latin typeface="+mn-lt"/>
            </a:endParaRPr>
          </a:p>
        </p:txBody>
      </p:sp>
      <p:sp>
        <p:nvSpPr>
          <p:cNvPr id="6" name="CaixaDeTexto 5"/>
          <p:cNvSpPr txBox="1"/>
          <p:nvPr/>
        </p:nvSpPr>
        <p:spPr>
          <a:xfrm>
            <a:off x="1210219" y="2284019"/>
            <a:ext cx="9744956" cy="1938992"/>
          </a:xfrm>
          <a:prstGeom prst="rect">
            <a:avLst/>
          </a:prstGeom>
          <a:noFill/>
        </p:spPr>
        <p:txBody>
          <a:bodyPr wrap="square" rtlCol="0">
            <a:spAutoFit/>
          </a:bodyPr>
          <a:lstStyle/>
          <a:p>
            <a:pPr algn="just"/>
            <a:r>
              <a:rPr lang="pt-BR" sz="4000" b="1" dirty="0" smtClean="0">
                <a:solidFill>
                  <a:schemeClr val="accent1">
                    <a:lumMod val="50000"/>
                  </a:schemeClr>
                </a:solidFill>
              </a:rPr>
              <a:t>Para quem ficar comigo até o final, tenho uma surpresa que é uma estratégia poderosa para você se sentir mais seguro no </a:t>
            </a:r>
            <a:r>
              <a:rPr lang="pt-BR" sz="4000" b="1" i="1" dirty="0" smtClean="0">
                <a:solidFill>
                  <a:schemeClr val="accent1">
                    <a:lumMod val="50000"/>
                  </a:schemeClr>
                </a:solidFill>
              </a:rPr>
              <a:t>Coaching</a:t>
            </a:r>
            <a:r>
              <a:rPr lang="pt-BR" sz="4000" b="1" dirty="0" smtClean="0">
                <a:solidFill>
                  <a:schemeClr val="accent1">
                    <a:lumMod val="50000"/>
                  </a:schemeClr>
                </a:solidFill>
              </a:rPr>
              <a:t>.</a:t>
            </a:r>
            <a:endParaRPr lang="pt-BR" sz="4000" b="1" dirty="0">
              <a:solidFill>
                <a:schemeClr val="accent1">
                  <a:lumMod val="50000"/>
                </a:schemeClr>
              </a:solidFill>
            </a:endParaRPr>
          </a:p>
        </p:txBody>
      </p:sp>
    </p:spTree>
    <p:extLst>
      <p:ext uri="{BB962C8B-B14F-4D97-AF65-F5344CB8AC3E}">
        <p14:creationId xmlns:p14="http://schemas.microsoft.com/office/powerpoint/2010/main" val="23453480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520672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737282" y="1778519"/>
            <a:ext cx="10714168" cy="3956596"/>
          </a:xfrm>
          <a:prstGeom prst="rect">
            <a:avLst/>
          </a:prstGeom>
        </p:spPr>
        <p:txBody>
          <a:bodyPr wrap="square">
            <a:spAutoFit/>
          </a:bodyPr>
          <a:lstStyle/>
          <a:p>
            <a:pPr algn="just">
              <a:lnSpc>
                <a:spcPct val="107000"/>
              </a:lnSpc>
              <a:spcAft>
                <a:spcPts val="800"/>
              </a:spcAft>
            </a:pPr>
            <a:r>
              <a:rPr lang="pt-BR" sz="2400" dirty="0">
                <a:latin typeface="Calibri" panose="020F0502020204030204" pitchFamily="34" charset="0"/>
                <a:ea typeface="Calibri" panose="020F0502020204030204" pitchFamily="34" charset="0"/>
                <a:cs typeface="Times New Roman" panose="02020603050405020304" pitchFamily="18" charset="0"/>
              </a:rPr>
              <a:t>Como é difícil trabalharmos as crenças que estão impregnadas em nós, na estrutura subjetiva mais profunda do ser humano, que faz com que não nos sintamos </a:t>
            </a:r>
            <a:r>
              <a:rPr lang="pt-BR" sz="2400" dirty="0" smtClean="0">
                <a:latin typeface="Calibri" panose="020F0502020204030204" pitchFamily="34" charset="0"/>
                <a:ea typeface="Calibri" panose="020F0502020204030204" pitchFamily="34" charset="0"/>
                <a:cs typeface="Times New Roman" panose="02020603050405020304" pitchFamily="18" charset="0"/>
              </a:rPr>
              <a:t>bons o </a:t>
            </a:r>
            <a:r>
              <a:rPr lang="pt-BR" sz="2400" dirty="0">
                <a:latin typeface="Calibri" panose="020F0502020204030204" pitchFamily="34" charset="0"/>
                <a:ea typeface="Calibri" panose="020F0502020204030204" pitchFamily="34" charset="0"/>
                <a:cs typeface="Times New Roman" panose="02020603050405020304" pitchFamily="18" charset="0"/>
              </a:rPr>
              <a:t>suficiente, </a:t>
            </a:r>
            <a:r>
              <a:rPr lang="pt-BR" sz="2400" dirty="0" smtClean="0">
                <a:latin typeface="Calibri" panose="020F0502020204030204" pitchFamily="34" charset="0"/>
                <a:ea typeface="Calibri" panose="020F0502020204030204" pitchFamily="34" charset="0"/>
                <a:cs typeface="Times New Roman" panose="02020603050405020304" pitchFamily="18" charset="0"/>
              </a:rPr>
              <a:t>preparados </a:t>
            </a:r>
            <a:r>
              <a:rPr lang="pt-BR" sz="2400" dirty="0">
                <a:latin typeface="Calibri" panose="020F0502020204030204" pitchFamily="34" charset="0"/>
                <a:ea typeface="Calibri" panose="020F0502020204030204" pitchFamily="34" charset="0"/>
                <a:cs typeface="Times New Roman" panose="02020603050405020304" pitchFamily="18" charset="0"/>
              </a:rPr>
              <a:t>o suficiente, com o conhecimento suficiente, de achar que temos que estudar mais, fazer mais, ir além. </a:t>
            </a:r>
            <a:endParaRPr lang="pt-BR" sz="24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pt-BR"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pt-BR"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pt-BR" sz="2800" b="1" i="1" dirty="0" smtClean="0">
                <a:solidFill>
                  <a:srgbClr val="1F4E79"/>
                </a:solidFill>
                <a:latin typeface="Calibri" panose="020F0502020204030204" pitchFamily="34" charset="0"/>
                <a:ea typeface="Calibri" panose="020F0502020204030204" pitchFamily="34" charset="0"/>
                <a:cs typeface="Times New Roman" panose="02020603050405020304" pitchFamily="18" charset="0"/>
              </a:rPr>
              <a:t>Nós </a:t>
            </a:r>
            <a:r>
              <a:rPr lang="pt-BR" sz="2800" b="1" i="1" dirty="0">
                <a:solidFill>
                  <a:srgbClr val="1F4E79"/>
                </a:solidFill>
                <a:latin typeface="Calibri" panose="020F0502020204030204" pitchFamily="34" charset="0"/>
                <a:ea typeface="Calibri" panose="020F0502020204030204" pitchFamily="34" charset="0"/>
                <a:cs typeface="Times New Roman" panose="02020603050405020304" pitchFamily="18" charset="0"/>
              </a:rPr>
              <a:t>temos crenças muito enraizadas em nós, convidando-nos o tempo todo para dizer: “Não sou bom o suficiente, ou eu não mereço tanto assim. Existem muitas crenças no ser humano”. </a:t>
            </a:r>
            <a:endParaRPr lang="pt-BR" sz="2800" b="1" i="1" dirty="0">
              <a:solidFill>
                <a:srgbClr val="1F4E79"/>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41635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299756" y="1400396"/>
            <a:ext cx="5665696" cy="3751476"/>
          </a:xfrm>
          <a:prstGeom prst="rect">
            <a:avLst/>
          </a:prstGeom>
        </p:spPr>
        <p:txBody>
          <a:bodyPr wrap="square">
            <a:spAutoFit/>
          </a:bodyPr>
          <a:lstStyle/>
          <a:p>
            <a:pPr algn="just">
              <a:lnSpc>
                <a:spcPct val="107000"/>
              </a:lnSpc>
              <a:spcAft>
                <a:spcPts val="800"/>
              </a:spcAft>
            </a:pPr>
            <a:r>
              <a:rPr lang="pt-BR" sz="2400" dirty="0">
                <a:latin typeface="Calibri" panose="020F0502020204030204" pitchFamily="34" charset="0"/>
                <a:ea typeface="Calibri" panose="020F0502020204030204" pitchFamily="34" charset="0"/>
                <a:cs typeface="Times New Roman" panose="02020603050405020304" pitchFamily="18" charset="0"/>
              </a:rPr>
              <a:t>Um dos grandes mitos é achar que o processo de </a:t>
            </a:r>
            <a:r>
              <a:rPr lang="pt-BR" sz="2400" i="1" dirty="0">
                <a:latin typeface="Calibri" panose="020F0502020204030204" pitchFamily="34" charset="0"/>
                <a:ea typeface="Calibri" panose="020F0502020204030204" pitchFamily="34" charset="0"/>
                <a:cs typeface="Times New Roman" panose="02020603050405020304" pitchFamily="18" charset="0"/>
              </a:rPr>
              <a:t>Coaching</a:t>
            </a:r>
            <a:r>
              <a:rPr lang="pt-BR" sz="2400" dirty="0">
                <a:latin typeface="Calibri" panose="020F0502020204030204" pitchFamily="34" charset="0"/>
                <a:ea typeface="Calibri" panose="020F0502020204030204" pitchFamily="34" charset="0"/>
                <a:cs typeface="Times New Roman" panose="02020603050405020304" pitchFamily="18" charset="0"/>
              </a:rPr>
              <a:t> é um processo complexo.  </a:t>
            </a:r>
            <a:r>
              <a:rPr lang="pt-BR" sz="2400" b="1" i="1" dirty="0">
                <a:latin typeface="Calibri" panose="020F0502020204030204" pitchFamily="34" charset="0"/>
                <a:ea typeface="Calibri" panose="020F0502020204030204" pitchFamily="34" charset="0"/>
                <a:cs typeface="Times New Roman" panose="02020603050405020304" pitchFamily="18" charset="0"/>
              </a:rPr>
              <a:t>Coaching</a:t>
            </a:r>
            <a:r>
              <a:rPr lang="pt-BR" sz="2400" b="1" dirty="0">
                <a:latin typeface="Calibri" panose="020F0502020204030204" pitchFamily="34" charset="0"/>
                <a:ea typeface="Calibri" panose="020F0502020204030204" pitchFamily="34" charset="0"/>
                <a:cs typeface="Times New Roman" panose="02020603050405020304" pitchFamily="18" charset="0"/>
              </a:rPr>
              <a:t> é muito simples</a:t>
            </a:r>
            <a:r>
              <a:rPr lang="pt-BR" sz="2400" dirty="0">
                <a:latin typeface="Calibri" panose="020F0502020204030204" pitchFamily="34" charset="0"/>
                <a:ea typeface="Calibri" panose="020F0502020204030204" pitchFamily="34" charset="0"/>
                <a:cs typeface="Times New Roman" panose="02020603050405020304" pitchFamily="18" charset="0"/>
              </a:rPr>
              <a:t>. </a:t>
            </a:r>
            <a:endParaRPr lang="pt-BR" sz="24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2400" dirty="0" smtClean="0">
                <a:latin typeface="Calibri" panose="020F0502020204030204" pitchFamily="34" charset="0"/>
                <a:ea typeface="Calibri" panose="020F0502020204030204" pitchFamily="34" charset="0"/>
                <a:cs typeface="Times New Roman" panose="02020603050405020304" pitchFamily="18" charset="0"/>
              </a:rPr>
              <a:t>Têm </a:t>
            </a:r>
            <a:r>
              <a:rPr lang="pt-BR" sz="2400" i="1" dirty="0">
                <a:latin typeface="Calibri" panose="020F0502020204030204" pitchFamily="34" charset="0"/>
                <a:ea typeface="Calibri" panose="020F0502020204030204" pitchFamily="34" charset="0"/>
                <a:cs typeface="Times New Roman" panose="02020603050405020304" pitchFamily="18" charset="0"/>
              </a:rPr>
              <a:t>Coaches</a:t>
            </a:r>
            <a:r>
              <a:rPr lang="pt-BR" sz="2400" dirty="0">
                <a:latin typeface="Calibri" panose="020F0502020204030204" pitchFamily="34" charset="0"/>
                <a:ea typeface="Calibri" panose="020F0502020204030204" pitchFamily="34" charset="0"/>
                <a:cs typeface="Times New Roman" panose="02020603050405020304" pitchFamily="18" charset="0"/>
              </a:rPr>
              <a:t> e têm </a:t>
            </a:r>
            <a:r>
              <a:rPr lang="pt-BR" sz="2400" i="1" dirty="0">
                <a:latin typeface="Calibri" panose="020F0502020204030204" pitchFamily="34" charset="0"/>
                <a:ea typeface="Calibri" panose="020F0502020204030204" pitchFamily="34" charset="0"/>
                <a:cs typeface="Times New Roman" panose="02020603050405020304" pitchFamily="18" charset="0"/>
              </a:rPr>
              <a:t>coaches</a:t>
            </a:r>
            <a:r>
              <a:rPr lang="pt-BR" sz="2400" dirty="0">
                <a:latin typeface="Calibri" panose="020F0502020204030204" pitchFamily="34" charset="0"/>
                <a:ea typeface="Calibri" panose="020F0502020204030204" pitchFamily="34" charset="0"/>
                <a:cs typeface="Times New Roman" panose="02020603050405020304" pitchFamily="18" charset="0"/>
              </a:rPr>
              <a:t>: tem </a:t>
            </a:r>
            <a:r>
              <a:rPr lang="pt-BR" sz="2400" i="1" dirty="0">
                <a:latin typeface="Calibri" panose="020F0502020204030204" pitchFamily="34" charset="0"/>
                <a:ea typeface="Calibri" panose="020F0502020204030204" pitchFamily="34" charset="0"/>
                <a:cs typeface="Times New Roman" panose="02020603050405020304" pitchFamily="18" charset="0"/>
              </a:rPr>
              <a:t>coach</a:t>
            </a:r>
            <a:r>
              <a:rPr lang="pt-BR" sz="2400" dirty="0">
                <a:latin typeface="Calibri" panose="020F0502020204030204" pitchFamily="34" charset="0"/>
                <a:ea typeface="Calibri" panose="020F0502020204030204" pitchFamily="34" charset="0"/>
                <a:cs typeface="Times New Roman" panose="02020603050405020304" pitchFamily="18" charset="0"/>
              </a:rPr>
              <a:t> que realmente vive o processo, se encanta pelo processo, tem congruência com o processo e vive o processo de </a:t>
            </a:r>
            <a:r>
              <a:rPr lang="pt-BR" sz="2400" i="1" dirty="0">
                <a:latin typeface="Calibri" panose="020F0502020204030204" pitchFamily="34" charset="0"/>
                <a:ea typeface="Calibri" panose="020F0502020204030204" pitchFamily="34" charset="0"/>
                <a:cs typeface="Times New Roman" panose="02020603050405020304" pitchFamily="18" charset="0"/>
              </a:rPr>
              <a:t>Coaching</a:t>
            </a:r>
            <a:r>
              <a:rPr lang="pt-BR" sz="2400" dirty="0">
                <a:latin typeface="Calibri" panose="020F0502020204030204" pitchFamily="34" charset="0"/>
                <a:ea typeface="Calibri" panose="020F0502020204030204" pitchFamily="34" charset="0"/>
                <a:cs typeface="Times New Roman" panose="02020603050405020304" pitchFamily="18" charset="0"/>
              </a:rPr>
              <a:t> como uma filosofia, uma </a:t>
            </a:r>
            <a:r>
              <a:rPr lang="pt-BR" sz="2400" b="1" dirty="0">
                <a:latin typeface="Calibri" panose="020F0502020204030204" pitchFamily="34" charset="0"/>
                <a:ea typeface="Calibri" panose="020F0502020204030204" pitchFamily="34" charset="0"/>
                <a:cs typeface="Times New Roman" panose="02020603050405020304" pitchFamily="18" charset="0"/>
              </a:rPr>
              <a:t>missão de vida</a:t>
            </a:r>
            <a:r>
              <a:rPr lang="pt-BR" sz="2400" dirty="0">
                <a:latin typeface="Calibri" panose="020F0502020204030204" pitchFamily="34" charset="0"/>
                <a:ea typeface="Calibri" panose="020F0502020204030204" pitchFamily="34" charset="0"/>
                <a:cs typeface="Times New Roman" panose="02020603050405020304" pitchFamily="18" charset="0"/>
              </a:rPr>
              <a:t>, algo que está na alma. </a:t>
            </a:r>
            <a:r>
              <a:rPr lang="pt-BR" sz="2400" b="1" dirty="0">
                <a:latin typeface="Calibri" panose="020F0502020204030204" pitchFamily="34" charset="0"/>
                <a:ea typeface="Calibri" panose="020F0502020204030204" pitchFamily="34" charset="0"/>
                <a:cs typeface="Times New Roman" panose="02020603050405020304" pitchFamily="18" charset="0"/>
              </a:rPr>
              <a:t>E tem </a:t>
            </a:r>
            <a:r>
              <a:rPr lang="pt-BR" sz="2400" b="1" i="1" dirty="0">
                <a:latin typeface="Calibri" panose="020F0502020204030204" pitchFamily="34" charset="0"/>
                <a:ea typeface="Calibri" panose="020F0502020204030204" pitchFamily="34" charset="0"/>
                <a:cs typeface="Times New Roman" panose="02020603050405020304" pitchFamily="18" charset="0"/>
              </a:rPr>
              <a:t>coach</a:t>
            </a:r>
            <a:r>
              <a:rPr lang="pt-BR" sz="2400" b="1" dirty="0">
                <a:latin typeface="Calibri" panose="020F0502020204030204" pitchFamily="34" charset="0"/>
                <a:ea typeface="Calibri" panose="020F0502020204030204" pitchFamily="34" charset="0"/>
                <a:cs typeface="Times New Roman" panose="02020603050405020304" pitchFamily="18" charset="0"/>
              </a:rPr>
              <a:t> que só é </a:t>
            </a:r>
            <a:r>
              <a:rPr lang="pt-BR" sz="2400" b="1" i="1" dirty="0" err="1">
                <a:latin typeface="Calibri" panose="020F0502020204030204" pitchFamily="34" charset="0"/>
                <a:ea typeface="Calibri" panose="020F0502020204030204" pitchFamily="34" charset="0"/>
                <a:cs typeface="Times New Roman" panose="02020603050405020304" pitchFamily="18" charset="0"/>
              </a:rPr>
              <a:t>coach</a:t>
            </a:r>
            <a:r>
              <a:rPr lang="pt-BR" sz="2400" dirty="0" smtClean="0">
                <a:latin typeface="Calibri" panose="020F0502020204030204" pitchFamily="34" charset="0"/>
                <a:ea typeface="Calibri" panose="020F0502020204030204" pitchFamily="34" charset="0"/>
                <a:cs typeface="Times New Roman" panose="02020603050405020304" pitchFamily="18" charset="0"/>
              </a:rPr>
              <a:t>.</a:t>
            </a:r>
            <a:endParaRPr lang="pt-BR"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m 4"/>
          <p:cNvPicPr>
            <a:picLocks noChangeAspect="1"/>
          </p:cNvPicPr>
          <p:nvPr/>
        </p:nvPicPr>
        <p:blipFill>
          <a:blip r:embed="rId2"/>
          <a:stretch>
            <a:fillRect/>
          </a:stretch>
        </p:blipFill>
        <p:spPr>
          <a:xfrm>
            <a:off x="6157183" y="1443846"/>
            <a:ext cx="5677260" cy="3708026"/>
          </a:xfrm>
          <a:prstGeom prst="rect">
            <a:avLst/>
          </a:prstGeom>
          <a:ln>
            <a:noFill/>
          </a:ln>
          <a:effectLst/>
        </p:spPr>
      </p:pic>
    </p:spTree>
    <p:extLst>
      <p:ext uri="{BB962C8B-B14F-4D97-AF65-F5344CB8AC3E}">
        <p14:creationId xmlns:p14="http://schemas.microsoft.com/office/powerpoint/2010/main" val="22600609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543890" y="1966893"/>
            <a:ext cx="11134587" cy="3170099"/>
          </a:xfrm>
          <a:prstGeom prst="rect">
            <a:avLst/>
          </a:prstGeom>
        </p:spPr>
        <p:txBody>
          <a:bodyPr wrap="square">
            <a:spAutoFit/>
          </a:bodyPr>
          <a:lstStyle/>
          <a:p>
            <a:pPr algn="just"/>
            <a:r>
              <a:rPr lang="pt-BR" sz="4000" b="1" i="1" dirty="0" smtClean="0">
                <a:latin typeface="Calibri" panose="020F0502020204030204" pitchFamily="34" charset="0"/>
                <a:ea typeface="Calibri" panose="020F0502020204030204" pitchFamily="34" charset="0"/>
                <a:cs typeface="Times New Roman" panose="02020603050405020304" pitchFamily="18" charset="0"/>
              </a:rPr>
              <a:t>É diferente quando o Coaching</a:t>
            </a:r>
            <a:r>
              <a:rPr lang="pt-BR" sz="4000" b="1" dirty="0">
                <a:latin typeface="Calibri" panose="020F0502020204030204" pitchFamily="34" charset="0"/>
                <a:ea typeface="Calibri" panose="020F0502020204030204" pitchFamily="34" charset="0"/>
                <a:cs typeface="Times New Roman" panose="02020603050405020304" pitchFamily="18" charset="0"/>
              </a:rPr>
              <a:t> </a:t>
            </a:r>
            <a:r>
              <a:rPr lang="pt-BR" sz="4000" dirty="0" smtClean="0">
                <a:latin typeface="Calibri" panose="020F0502020204030204" pitchFamily="34" charset="0"/>
                <a:ea typeface="Calibri" panose="020F0502020204030204" pitchFamily="34" charset="0"/>
                <a:cs typeface="Times New Roman" panose="02020603050405020304" pitchFamily="18" charset="0"/>
              </a:rPr>
              <a:t>se </a:t>
            </a:r>
            <a:r>
              <a:rPr lang="pt-BR" sz="4000" dirty="0">
                <a:latin typeface="Calibri" panose="020F0502020204030204" pitchFamily="34" charset="0"/>
                <a:ea typeface="Calibri" panose="020F0502020204030204" pitchFamily="34" charset="0"/>
                <a:cs typeface="Times New Roman" panose="02020603050405020304" pitchFamily="18" charset="0"/>
              </a:rPr>
              <a:t>torna uma filosofia, uma missão de vida, é um negócio que está lá na alma. O </a:t>
            </a:r>
            <a:r>
              <a:rPr lang="pt-BR" sz="4000" b="1" i="1" dirty="0">
                <a:latin typeface="Calibri" panose="020F0502020204030204" pitchFamily="34" charset="0"/>
                <a:ea typeface="Calibri" panose="020F0502020204030204" pitchFamily="34" charset="0"/>
                <a:cs typeface="Times New Roman" panose="02020603050405020304" pitchFamily="18" charset="0"/>
              </a:rPr>
              <a:t>coach</a:t>
            </a:r>
            <a:r>
              <a:rPr lang="pt-BR" sz="4000" dirty="0">
                <a:latin typeface="Calibri" panose="020F0502020204030204" pitchFamily="34" charset="0"/>
                <a:ea typeface="Calibri" panose="020F0502020204030204" pitchFamily="34" charset="0"/>
                <a:cs typeface="Times New Roman" panose="02020603050405020304" pitchFamily="18" charset="0"/>
              </a:rPr>
              <a:t> atende, dá o melhor de você, gera conexão</a:t>
            </a:r>
            <a:r>
              <a:rPr lang="pt-BR" sz="4000" dirty="0" smtClean="0">
                <a:latin typeface="Calibri" panose="020F0502020204030204" pitchFamily="34" charset="0"/>
                <a:ea typeface="Calibri" panose="020F0502020204030204" pitchFamily="34" charset="0"/>
                <a:cs typeface="Times New Roman" panose="02020603050405020304" pitchFamily="18" charset="0"/>
              </a:rPr>
              <a:t>...Química na alma... Interesse genuíno na história do coachee. </a:t>
            </a:r>
            <a:r>
              <a:rPr lang="pt-BR" sz="4000" dirty="0">
                <a:latin typeface="Calibri" panose="020F0502020204030204" pitchFamily="34" charset="0"/>
                <a:ea typeface="Calibri" panose="020F0502020204030204" pitchFamily="34" charset="0"/>
                <a:cs typeface="Times New Roman" panose="02020603050405020304" pitchFamily="18" charset="0"/>
              </a:rPr>
              <a:t>Transformação de vida. </a:t>
            </a:r>
          </a:p>
        </p:txBody>
      </p:sp>
    </p:spTree>
    <p:extLst>
      <p:ext uri="{BB962C8B-B14F-4D97-AF65-F5344CB8AC3E}">
        <p14:creationId xmlns:p14="http://schemas.microsoft.com/office/powerpoint/2010/main" val="38000952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3000685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DC3CF"/>
        </a:solidFill>
        <a:ln>
          <a:noFill/>
        </a:ln>
      </a:spPr>
      <a:bodyPr rtlCol="0" anchor="ctr"/>
      <a:lstStyle>
        <a:defPPr algn="ctr">
          <a:defRPr b="1" baseline="30000" dirty="0" smtClean="0">
            <a:solidFill>
              <a:srgbClr val="000000"/>
            </a:solidFill>
            <a:effectLst>
              <a:outerShdw blurRad="38100" dist="38100" dir="2700000" algn="tl">
                <a:srgbClr val="000000">
                  <a:alpha val="43137"/>
                </a:srgbClr>
              </a:outerShdw>
            </a:effectLs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ersonalizar design">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4327</TotalTime>
  <Words>1205</Words>
  <Application>Microsoft Office PowerPoint</Application>
  <PresentationFormat>Widescreen</PresentationFormat>
  <Paragraphs>100</Paragraphs>
  <Slides>29</Slides>
  <Notes>1</Notes>
  <HiddenSlides>0</HiddenSlides>
  <MMClips>0</MMClips>
  <ScaleCrop>false</ScaleCrop>
  <HeadingPairs>
    <vt:vector size="6" baseType="variant">
      <vt:variant>
        <vt:lpstr>Fontes usadas</vt:lpstr>
      </vt:variant>
      <vt:variant>
        <vt:i4>7</vt:i4>
      </vt:variant>
      <vt:variant>
        <vt:lpstr>Tema</vt:lpstr>
      </vt:variant>
      <vt:variant>
        <vt:i4>2</vt:i4>
      </vt:variant>
      <vt:variant>
        <vt:lpstr>Títulos de slides</vt:lpstr>
      </vt:variant>
      <vt:variant>
        <vt:i4>29</vt:i4>
      </vt:variant>
    </vt:vector>
  </HeadingPairs>
  <TitlesOfParts>
    <vt:vector size="38" baseType="lpstr">
      <vt:lpstr>Arial</vt:lpstr>
      <vt:lpstr>Calibri</vt:lpstr>
      <vt:lpstr>Calibri Light</vt:lpstr>
      <vt:lpstr>HelveticaNeueLT Std Blk Cn</vt:lpstr>
      <vt:lpstr>Mangal</vt:lpstr>
      <vt:lpstr>Times New Roman</vt:lpstr>
      <vt:lpstr>Wingdings</vt:lpstr>
      <vt:lpstr>Tema do Office</vt:lpstr>
      <vt:lpstr>Personalizar design</vt:lpstr>
      <vt:lpstr>Apresentação do PowerPoint</vt:lpstr>
      <vt:lpstr>MÉTODO IBC</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PROGRAMA DE 12 SEMANAS</vt:lpstr>
      <vt:lpstr>1ª FASE DO PROGRAMA #SERCOACH</vt:lpstr>
      <vt:lpstr>2ª FASE DO PROGRAMA #SERCOACH</vt:lpstr>
      <vt:lpstr>3ª FASE DO PROGRAMA #SERCOACH</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Amarildo Melo</dc:creator>
  <cp:lastModifiedBy>note-010</cp:lastModifiedBy>
  <cp:revision>245</cp:revision>
  <dcterms:created xsi:type="dcterms:W3CDTF">2016-03-30T12:49:59Z</dcterms:created>
  <dcterms:modified xsi:type="dcterms:W3CDTF">2017-10-05T22:48:15Z</dcterms:modified>
</cp:coreProperties>
</file>